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29"/>
  </p:notesMasterIdLst>
  <p:handoutMasterIdLst>
    <p:handoutMasterId r:id="rId30"/>
  </p:handoutMasterIdLst>
  <p:sldIdLst>
    <p:sldId id="309" r:id="rId3"/>
    <p:sldId id="301" r:id="rId4"/>
    <p:sldId id="359" r:id="rId5"/>
    <p:sldId id="340" r:id="rId6"/>
    <p:sldId id="341" r:id="rId7"/>
    <p:sldId id="334" r:id="rId8"/>
    <p:sldId id="361" r:id="rId9"/>
    <p:sldId id="343" r:id="rId10"/>
    <p:sldId id="345" r:id="rId11"/>
    <p:sldId id="344" r:id="rId12"/>
    <p:sldId id="300" r:id="rId13"/>
    <p:sldId id="335" r:id="rId14"/>
    <p:sldId id="347" r:id="rId15"/>
    <p:sldId id="351" r:id="rId16"/>
    <p:sldId id="354" r:id="rId17"/>
    <p:sldId id="350" r:id="rId18"/>
    <p:sldId id="352" r:id="rId19"/>
    <p:sldId id="356" r:id="rId20"/>
    <p:sldId id="357" r:id="rId21"/>
    <p:sldId id="366" r:id="rId22"/>
    <p:sldId id="336" r:id="rId23"/>
    <p:sldId id="364" r:id="rId24"/>
    <p:sldId id="365" r:id="rId25"/>
    <p:sldId id="368" r:id="rId26"/>
    <p:sldId id="367" r:id="rId27"/>
    <p:sldId id="353" r:id="rId28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7BF89EB-E0EC-144A-9A97-9D77544AAD0A}">
          <p14:sldIdLst>
            <p14:sldId id="309"/>
            <p14:sldId id="301"/>
            <p14:sldId id="359"/>
            <p14:sldId id="340"/>
            <p14:sldId id="341"/>
            <p14:sldId id="334"/>
            <p14:sldId id="361"/>
            <p14:sldId id="343"/>
            <p14:sldId id="345"/>
            <p14:sldId id="344"/>
            <p14:sldId id="300"/>
            <p14:sldId id="335"/>
            <p14:sldId id="347"/>
            <p14:sldId id="351"/>
            <p14:sldId id="354"/>
            <p14:sldId id="350"/>
            <p14:sldId id="352"/>
            <p14:sldId id="356"/>
            <p14:sldId id="357"/>
            <p14:sldId id="366"/>
            <p14:sldId id="336"/>
            <p14:sldId id="364"/>
            <p14:sldId id="365"/>
            <p14:sldId id="368"/>
            <p14:sldId id="367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80">
          <p15:clr>
            <a:srgbClr val="A4A3A4"/>
          </p15:clr>
        </p15:guide>
        <p15:guide id="7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40" autoAdjust="0"/>
    <p:restoredTop sz="96404" autoAdjust="0"/>
  </p:normalViewPr>
  <p:slideViewPr>
    <p:cSldViewPr snapToGrid="0" showGuides="1">
      <p:cViewPr varScale="1">
        <p:scale>
          <a:sx n="65" d="100"/>
          <a:sy n="65" d="100"/>
        </p:scale>
        <p:origin x="-400" y="-112"/>
      </p:cViewPr>
      <p:guideLst>
        <p:guide orient="horz" pos="2160"/>
        <p:guide orient="horz" pos="726"/>
        <p:guide orient="horz" pos="4194"/>
        <p:guide orient="horz" pos="3306"/>
        <p:guide pos="2880"/>
        <p:guide pos="5580"/>
        <p:guide pos="1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96" y="11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538F3527-AB34-BC4F-AAD4-F033B134191D}" type="datetime1">
              <a:rPr lang="en-US" altLang="zh-CN" sz="1000" smtClean="0">
                <a:latin typeface="Arial" pitchFamily="34" charset="0"/>
                <a:cs typeface="Arial" pitchFamily="34" charset="0"/>
              </a:rPr>
              <a:t>20.07.17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F9841243-B46D-CC47-94BF-199ED723C175}" type="datetime1">
              <a:rPr lang="en-US" altLang="zh-CN" smtClean="0"/>
              <a:t>20.07.17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baseline="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3r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3rd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4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4th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5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5th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6th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6th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7th Version (logo of part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7th Version </a:t>
            </a:r>
            <a:r>
              <a:rPr lang="de-DE" dirty="0" smtClean="0"/>
              <a:t>(logo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partner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22248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Add logo of partner by clicking the icon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9708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 smtClean="0"/>
              <a:t>Business </a:t>
            </a:r>
            <a:r>
              <a:rPr lang="de-DE" dirty="0" err="1" smtClean="0"/>
              <a:t>address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err="1" smtClean="0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Partner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Partner, 2nd Ver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Add logo by clicking the icon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smtClean="0"/>
              <a:t>Text Area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Picture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 smtClean="0"/>
              <a:t>First Level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Level</a:t>
            </a:r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Level</a:t>
            </a:r>
          </a:p>
          <a:p>
            <a:pPr lvl="5"/>
            <a:r>
              <a:rPr lang="de-DE" dirty="0" err="1" smtClean="0"/>
              <a:t>Sixth</a:t>
            </a:r>
            <a:r>
              <a:rPr lang="de-DE" dirty="0" smtClean="0"/>
              <a:t> Level</a:t>
            </a:r>
          </a:p>
          <a:p>
            <a:pPr lvl="6"/>
            <a:r>
              <a:rPr lang="de-DE" dirty="0" err="1" smtClean="0"/>
              <a:t>Seventh</a:t>
            </a:r>
            <a:r>
              <a:rPr lang="de-DE" dirty="0" smtClean="0"/>
              <a:t> Level</a:t>
            </a:r>
          </a:p>
          <a:p>
            <a:pPr lvl="7"/>
            <a:r>
              <a:rPr lang="de-DE" dirty="0" err="1" smtClean="0"/>
              <a:t>Eighth</a:t>
            </a:r>
            <a:r>
              <a:rPr lang="de-DE" dirty="0" smtClean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 smtClean="0"/>
              <a:t>Picture title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picture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en-US" dirty="0" smtClean="0"/>
              <a:t>Edit the </a:t>
            </a:r>
            <a:r>
              <a:rPr lang="en-US" dirty="0" err="1" smtClean="0"/>
              <a:t>mastertitle</a:t>
            </a:r>
            <a:r>
              <a:rPr lang="en-US" dirty="0" smtClean="0"/>
              <a:t> format by clicking</a:t>
            </a:r>
            <a:br>
              <a:rPr lang="en-US" dirty="0" smtClean="0"/>
            </a:br>
            <a:r>
              <a:rPr lang="en-US" dirty="0" smtClean="0"/>
              <a:t>Example for the use of a double-spaced title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chart by clicking the icon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 slide Contact, 3rd Version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 sz="1400"/>
            </a:lvl1pPr>
          </a:lstStyle>
          <a:p>
            <a:pPr marL="0" marR="0" lvl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>
                <a:tab pos="216000" algn="l"/>
              </a:tabLst>
              <a:defRPr/>
            </a:pPr>
            <a:r>
              <a:rPr lang="de-DE" sz="1400" dirty="0" err="1" smtClean="0"/>
              <a:t>Contact</a:t>
            </a:r>
            <a:r>
              <a:rPr lang="de-DE" sz="1400" dirty="0" smtClean="0"/>
              <a:t> </a:t>
            </a:r>
            <a:r>
              <a:rPr lang="de-DE" sz="1400" dirty="0" err="1" smtClean="0"/>
              <a:t>information</a:t>
            </a:r>
            <a:endParaRPr lang="de-DE" sz="1400" dirty="0" smtClean="0"/>
          </a:p>
        </p:txBody>
      </p:sp>
      <p:sp>
        <p:nvSpPr>
          <p:cNvPr id="3" name="Textfeld 2"/>
          <p:cNvSpPr txBox="1"/>
          <p:nvPr userDrawn="1"/>
        </p:nvSpPr>
        <p:spPr>
          <a:xfrm>
            <a:off x="9258072" y="540456"/>
            <a:ext cx="16414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picture: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click an empty space on the slide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click on "Format Background"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  <a:defRPr/>
            </a:pPr>
            <a:r>
              <a:rPr lang="en-US" sz="1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On the Fill menu click "File..." and choose a picture</a:t>
            </a:r>
            <a:endParaRPr lang="de-DE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8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1s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1st Version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itle, 2nd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Sample Title, 2nd Version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 smtClean="0"/>
              <a:t>Name </a:t>
            </a:r>
            <a:r>
              <a:rPr lang="de-DE" sz="1400" dirty="0" err="1" smtClean="0"/>
              <a:t>of</a:t>
            </a:r>
            <a:r>
              <a:rPr lang="de-DE" sz="1400" dirty="0" smtClean="0"/>
              <a:t>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-2151063" y="525225"/>
            <a:ext cx="203313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 smtClean="0">
                <a:latin typeface="+mn-lt"/>
              </a:rPr>
              <a:t>Edit footer: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View menu, click Slide Master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Scroll to the first slide in the overview on the left hand side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000" b="0" dirty="0" smtClean="0">
                <a:latin typeface="+mn-lt"/>
              </a:rPr>
              <a:t>On the first slide you can select the footer check box. There you can add the text which will automatically appear on all other slides. 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81566" y="6305154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A study on the </a:t>
            </a:r>
            <a:r>
              <a:rPr lang="en-US" sz="900" dirty="0" err="1" smtClean="0">
                <a:solidFill>
                  <a:srgbClr val="9D9EA0"/>
                </a:solidFill>
              </a:rPr>
              <a:t>modelling</a:t>
            </a:r>
            <a:r>
              <a:rPr lang="en-US" sz="900" dirty="0" smtClean="0">
                <a:solidFill>
                  <a:srgbClr val="9D9EA0"/>
                </a:solidFill>
              </a:rPr>
              <a:t> of the distribution automation systems using Petri Nets |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rgbClr val="9D9EA0"/>
                </a:solidFill>
              </a:rPr>
              <a:t> </a:t>
            </a:r>
            <a:r>
              <a:rPr lang="en-US" sz="900" dirty="0" err="1" smtClean="0">
                <a:solidFill>
                  <a:srgbClr val="9D9EA0"/>
                </a:solidFill>
              </a:rPr>
              <a:t>H</a:t>
            </a:r>
            <a:r>
              <a:rPr lang="en-US" altLang="zh-CN" sz="900" dirty="0" err="1" smtClean="0">
                <a:solidFill>
                  <a:srgbClr val="9D9EA0"/>
                </a:solidFill>
              </a:rPr>
              <a:t>uiyuan</a:t>
            </a:r>
            <a:r>
              <a:rPr lang="en-US" altLang="zh-CN" sz="900" dirty="0" smtClean="0">
                <a:solidFill>
                  <a:srgbClr val="9D9EA0"/>
                </a:solidFill>
              </a:rPr>
              <a:t> Xiao|09.10.2017 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‹#›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800" y="6350400"/>
            <a:ext cx="18816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xxx@eonerc.rwth-aachen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72375" y="6323725"/>
            <a:ext cx="3240000" cy="215444"/>
          </a:xfrm>
        </p:spPr>
        <p:txBody>
          <a:bodyPr/>
          <a:lstStyle/>
          <a:p>
            <a:pPr algn="ctr"/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</a:t>
            </a:r>
            <a:r>
              <a:rPr lang="en-US" altLang="zh-CN" dirty="0"/>
              <a:t>Xiao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88000" y="2487599"/>
            <a:ext cx="8568000" cy="953399"/>
          </a:xfrm>
        </p:spPr>
        <p:txBody>
          <a:bodyPr/>
          <a:lstStyle/>
          <a:p>
            <a:pPr algn="ctr"/>
            <a:r>
              <a:rPr lang="en-US" altLang="zh-CN" dirty="0"/>
              <a:t>A study on the </a:t>
            </a:r>
            <a:r>
              <a:rPr lang="en-US" altLang="zh-CN" dirty="0" err="1"/>
              <a:t>modelling</a:t>
            </a:r>
            <a:r>
              <a:rPr lang="en-US" altLang="zh-CN" dirty="0"/>
              <a:t> of the distribution automation systems using Petri Nets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258467" y="3807821"/>
            <a:ext cx="8568000" cy="1655762"/>
          </a:xfrm>
        </p:spPr>
        <p:txBody>
          <a:bodyPr/>
          <a:lstStyle/>
          <a:p>
            <a:pPr algn="ctr"/>
            <a:r>
              <a:rPr lang="de-DE" dirty="0" smtClean="0"/>
              <a:t>S</a:t>
            </a:r>
            <a:r>
              <a:rPr lang="en-US" altLang="zh-CN" dirty="0" err="1" smtClean="0"/>
              <a:t>tudent</a:t>
            </a:r>
            <a:r>
              <a:rPr lang="zh-CN" altLang="en-US" dirty="0" smtClean="0"/>
              <a:t>：</a:t>
            </a:r>
            <a:r>
              <a:rPr lang="de-DE" altLang="zh-CN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</a:p>
          <a:p>
            <a:pPr algn="ctr"/>
            <a:r>
              <a:rPr lang="en-US" altLang="zh-CN" dirty="0"/>
              <a:t>Professor: Prof. </a:t>
            </a:r>
            <a:r>
              <a:rPr lang="en-US" altLang="zh-CN" dirty="0" err="1"/>
              <a:t>Antonello</a:t>
            </a:r>
            <a:r>
              <a:rPr lang="en-US" altLang="zh-CN" dirty="0"/>
              <a:t> </a:t>
            </a:r>
            <a:r>
              <a:rPr lang="en-US" altLang="zh-CN" dirty="0" err="1"/>
              <a:t>Monti</a:t>
            </a:r>
            <a:endParaRPr lang="en-US" altLang="zh-CN" dirty="0"/>
          </a:p>
          <a:p>
            <a:pPr algn="ctr"/>
            <a:r>
              <a:rPr lang="en-US" altLang="zh-CN" dirty="0"/>
              <a:t>Supervisor : </a:t>
            </a:r>
            <a:r>
              <a:rPr lang="en-US" altLang="zh-CN" dirty="0" err="1"/>
              <a:t>Abhinav</a:t>
            </a:r>
            <a:r>
              <a:rPr lang="en-US" altLang="zh-CN" dirty="0"/>
              <a:t> </a:t>
            </a:r>
            <a:r>
              <a:rPr lang="en-US" altLang="zh-CN" dirty="0" err="1"/>
              <a:t>Sadu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36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SGAM </a:t>
            </a:r>
            <a:r>
              <a:rPr lang="en-US" altLang="zh-CN" dirty="0"/>
              <a:t>architecture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7723431" cy="2626186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dirty="0"/>
              <a:t>General description and link to use </a:t>
            </a:r>
            <a:r>
              <a:rPr lang="de-DE" altLang="zh-CN" dirty="0" err="1"/>
              <a:t>cases</a:t>
            </a:r>
            <a:r>
              <a:rPr lang="de-DE" altLang="zh-CN" dirty="0"/>
              <a:t> </a:t>
            </a:r>
            <a:r>
              <a:rPr lang="de-DE" altLang="zh-CN" dirty="0" smtClean="0"/>
              <a:t>:</a:t>
            </a:r>
            <a:endParaRPr lang="en-US" altLang="zh-CN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1" y="1370959"/>
            <a:ext cx="8369634" cy="3688803"/>
          </a:xfrm>
        </p:spPr>
      </p:pic>
      <p:sp>
        <p:nvSpPr>
          <p:cNvPr id="10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234462" y="5314462"/>
            <a:ext cx="8440615" cy="840154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de-DE" altLang="zh-CN" sz="2000" dirty="0" smtClean="0"/>
              <a:t> </a:t>
            </a:r>
            <a:r>
              <a:rPr kumimoji="1" lang="de-DE" altLang="zh-CN" sz="2000" dirty="0" err="1" smtClean="0"/>
              <a:t>Function</a:t>
            </a:r>
            <a:r>
              <a:rPr kumimoji="1" lang="de-DE" altLang="zh-CN" sz="2000" dirty="0" smtClean="0"/>
              <a:t> </a:t>
            </a:r>
            <a:r>
              <a:rPr kumimoji="1" lang="de-DE" altLang="zh-CN" sz="2000" dirty="0" err="1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Survivability analysis</a:t>
            </a:r>
          </a:p>
          <a:p>
            <a:pPr>
              <a:buFont typeface="Wingdings" charset="2"/>
              <a:buChar char="n"/>
            </a:pPr>
            <a:r>
              <a:rPr kumimoji="1" lang="en-US" altLang="zh-CN" sz="2000" dirty="0" smtClean="0"/>
              <a:t> Component </a:t>
            </a:r>
            <a:r>
              <a:rPr kumimoji="1" lang="en-US" altLang="zh-CN" sz="2000" dirty="0"/>
              <a:t>layer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Dependability analysis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431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144000"/>
            <a:ext cx="8568000" cy="543600"/>
          </a:xfrm>
        </p:spPr>
        <p:txBody>
          <a:bodyPr/>
          <a:lstStyle/>
          <a:p>
            <a:r>
              <a:rPr lang="en-US" altLang="zh-CN" dirty="0" smtClean="0"/>
              <a:t>Performance analysis</a:t>
            </a:r>
            <a:br>
              <a:rPr lang="en-US" altLang="zh-CN" dirty="0" smtClean="0"/>
            </a:br>
            <a:r>
              <a:rPr lang="en-US" altLang="zh-CN" dirty="0" smtClean="0"/>
              <a:t>Concepts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Survivability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is the ability of the target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to recover predefined </a:t>
            </a:r>
            <a:r>
              <a:rPr lang="en-US" altLang="zh-CN" sz="2400" dirty="0" smtClean="0"/>
              <a:t>operation state </a:t>
            </a:r>
            <a:r>
              <a:rPr lang="en-US" altLang="zh-CN" sz="2400" dirty="0"/>
              <a:t>in a timely manner after the occurrence of disasters. </a:t>
            </a:r>
          </a:p>
          <a:p>
            <a:r>
              <a:rPr lang="en-US" altLang="zh-CN" sz="2400" dirty="0"/>
              <a:t>So we evaluate the impact of physical components (actors) failure on overall </a:t>
            </a:r>
            <a:r>
              <a:rPr lang="en-US" altLang="zh-CN" sz="2400" dirty="0" smtClean="0"/>
              <a:t>system using </a:t>
            </a:r>
            <a:r>
              <a:rPr lang="en-US" altLang="zh-CN" sz="2400" dirty="0"/>
              <a:t>STPN </a:t>
            </a:r>
            <a:r>
              <a:rPr lang="en-US" altLang="zh-CN" sz="2400" dirty="0" smtClean="0"/>
              <a:t>through PIPE simulation for </a:t>
            </a:r>
            <a:r>
              <a:rPr lang="en-US" altLang="zh-CN" sz="2400" dirty="0">
                <a:solidFill>
                  <a:srgbClr val="FF0000"/>
                </a:solidFill>
              </a:rPr>
              <a:t>Survivability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Dependability</a:t>
            </a:r>
            <a:r>
              <a:rPr lang="en-US" altLang="zh-CN" sz="2400" dirty="0"/>
              <a:t> is the capability of the target system to avoid service failures which may cause great losses more than is </a:t>
            </a:r>
            <a:r>
              <a:rPr lang="en-US" altLang="zh-CN" sz="2400" dirty="0" smtClean="0"/>
              <a:t>acceptable.</a:t>
            </a:r>
            <a:endParaRPr lang="en-US" altLang="zh-CN" sz="2400" dirty="0"/>
          </a:p>
          <a:p>
            <a:r>
              <a:rPr lang="en-US" altLang="zh-CN" sz="2400" dirty="0"/>
              <a:t>So we abstract the main failure modes from complex application scenarios then model the failure chain using STPN through </a:t>
            </a:r>
            <a:r>
              <a:rPr lang="en-US" altLang="zh-CN" sz="2400" dirty="0" smtClean="0"/>
              <a:t>ORIS </a:t>
            </a:r>
            <a:r>
              <a:rPr lang="en-US" altLang="zh-CN" sz="2400" dirty="0"/>
              <a:t>simulation for </a:t>
            </a:r>
            <a:r>
              <a:rPr lang="en-US" altLang="zh-CN" sz="2400" dirty="0">
                <a:solidFill>
                  <a:srgbClr val="FF0000"/>
                </a:solidFill>
              </a:rPr>
              <a:t>Dependability </a:t>
            </a:r>
            <a:r>
              <a:rPr lang="en-US" altLang="zh-CN" sz="2400" dirty="0" smtClean="0"/>
              <a:t>Analysis.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4771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703385" y="4962769"/>
            <a:ext cx="8440615" cy="1543539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actors —— places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functions </a:t>
            </a:r>
            <a:r>
              <a:rPr lang="zh-CN" altLang="zh-CN" sz="2000" dirty="0" smtClean="0"/>
              <a:t>——</a:t>
            </a:r>
            <a:r>
              <a:rPr lang="en-US" altLang="zh-CN" sz="2000" dirty="0" smtClean="0"/>
              <a:t> transitions  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information flow——directional arc</a:t>
            </a:r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/>
              <a:t>different </a:t>
            </a:r>
            <a:r>
              <a:rPr lang="en-US" altLang="zh-CN" sz="2000" dirty="0"/>
              <a:t>information or data </a:t>
            </a:r>
            <a:r>
              <a:rPr lang="en-US" altLang="zh-CN" sz="2000" dirty="0" smtClean="0"/>
              <a:t>sources —— different color </a:t>
            </a:r>
            <a:r>
              <a:rPr lang="en-US" altLang="zh-CN" sz="2000" dirty="0"/>
              <a:t>tokens</a:t>
            </a:r>
            <a:endParaRPr lang="de-DE" sz="2000" dirty="0"/>
          </a:p>
        </p:txBody>
      </p:sp>
      <p:pic>
        <p:nvPicPr>
          <p:cNvPr id="5" name="图片 4" descr="Snip2017071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801077"/>
            <a:ext cx="7388113" cy="41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" y="879231"/>
            <a:ext cx="7384548" cy="494323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48261" y="5939692"/>
            <a:ext cx="8569325" cy="438430"/>
          </a:xfrm>
        </p:spPr>
        <p:txBody>
          <a:bodyPr/>
          <a:lstStyle/>
          <a:p>
            <a:pPr algn="ctr"/>
            <a:r>
              <a:rPr kumimoji="1" lang="de-DE" altLang="zh-CN" dirty="0" smtClean="0"/>
              <a:t>MVPC,MVRTM,MVSE,MVSF,NDU,CCPC in PIPE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4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analysis</a:t>
            </a:r>
            <a:br>
              <a:rPr lang="en-US" altLang="zh-CN" dirty="0" smtClean="0"/>
            </a:br>
            <a:r>
              <a:rPr lang="en-US" altLang="zh-CN" dirty="0" smtClean="0"/>
              <a:t>Survivability</a:t>
            </a:r>
            <a:endParaRPr lang="de-DE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87338" y="5666154"/>
            <a:ext cx="8569325" cy="918308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dirty="0" smtClean="0"/>
              <a:t>In component level </a:t>
            </a:r>
            <a:r>
              <a:rPr lang="en-US" altLang="zh-CN" dirty="0">
                <a:solidFill>
                  <a:srgbClr val="FF0000"/>
                </a:solidFill>
              </a:rPr>
              <a:t>PSAU</a:t>
            </a:r>
            <a:r>
              <a:rPr lang="en-US" altLang="zh-CN" dirty="0"/>
              <a:t> is the most important </a:t>
            </a:r>
            <a:r>
              <a:rPr lang="en-US" altLang="zh-CN" dirty="0" smtClean="0"/>
              <a:t>component</a:t>
            </a:r>
          </a:p>
          <a:p>
            <a:pPr marL="285750" indent="-285750">
              <a:buFont typeface="Wingdings" charset="2"/>
              <a:buChar char="n"/>
            </a:pPr>
            <a:r>
              <a:rPr lang="en-US" altLang="zh-CN" dirty="0"/>
              <a:t>I</a:t>
            </a:r>
            <a:r>
              <a:rPr lang="en-US" altLang="zh-CN" dirty="0" smtClean="0"/>
              <a:t>n </a:t>
            </a:r>
            <a:r>
              <a:rPr lang="en-US" altLang="zh-CN" dirty="0"/>
              <a:t>function </a:t>
            </a:r>
            <a:r>
              <a:rPr lang="en-US" altLang="zh-CN" dirty="0" smtClean="0"/>
              <a:t>level  </a:t>
            </a:r>
            <a:r>
              <a:rPr lang="en-US" altLang="zh-CN" dirty="0" smtClean="0">
                <a:solidFill>
                  <a:srgbClr val="FF0000"/>
                </a:solidFill>
              </a:rPr>
              <a:t>PSAU.RDBMS</a:t>
            </a:r>
            <a:r>
              <a:rPr lang="en-US" altLang="zh-CN" dirty="0" smtClean="0"/>
              <a:t> </a:t>
            </a:r>
            <a:r>
              <a:rPr lang="en-US" altLang="zh-CN" dirty="0"/>
              <a:t>has the greatest </a:t>
            </a:r>
            <a:r>
              <a:rPr lang="en-US" altLang="zh-CN" dirty="0" smtClean="0"/>
              <a:t>impact </a:t>
            </a:r>
            <a:r>
              <a:rPr lang="en-US" altLang="zh-CN" dirty="0"/>
              <a:t>for </a:t>
            </a:r>
            <a:r>
              <a:rPr lang="en-US" altLang="zh-CN" dirty="0" smtClean="0"/>
              <a:t>survivability </a:t>
            </a:r>
          </a:p>
        </p:txBody>
      </p:sp>
      <p:pic>
        <p:nvPicPr>
          <p:cNvPr id="3" name="图片 2" descr="Snip20170716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8" y="762000"/>
            <a:ext cx="6877539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Theoretical </a:t>
            </a:r>
            <a:r>
              <a:rPr lang="en-US" altLang="zh-CN" sz="2800" dirty="0" smtClean="0"/>
              <a:t>basis behind results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195386" y="898768"/>
            <a:ext cx="8596922" cy="5108123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lang="de-DE" altLang="zh-CN" sz="2600" dirty="0" smtClean="0"/>
              <a:t> 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</a:t>
            </a:r>
            <a:r>
              <a:rPr lang="de-DE" altLang="zh-CN" sz="2400" dirty="0"/>
              <a:t>architecture (CA) </a:t>
            </a:r>
            <a:r>
              <a:rPr lang="de-DE" altLang="zh-CN" sz="2400" dirty="0" smtClean="0"/>
              <a:t>: </a:t>
            </a:r>
          </a:p>
          <a:p>
            <a:pPr lvl="1"/>
            <a:r>
              <a:rPr lang="de-DE" altLang="zh-CN" sz="2000" dirty="0" err="1" smtClean="0"/>
              <a:t>Coordination</a:t>
            </a:r>
            <a:r>
              <a:rPr lang="de-DE" altLang="zh-CN" sz="2000" dirty="0" smtClean="0"/>
              <a:t> </a:t>
            </a:r>
            <a:r>
              <a:rPr lang="de-DE" altLang="zh-CN" sz="2000" dirty="0" err="1"/>
              <a:t>take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place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at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control</a:t>
            </a:r>
            <a:r>
              <a:rPr lang="de-DE" altLang="zh-CN" sz="2000" dirty="0"/>
              <a:t> </a:t>
            </a:r>
            <a:r>
              <a:rPr lang="de-DE" altLang="zh-CN" sz="2000" dirty="0" err="1"/>
              <a:t>center</a:t>
            </a:r>
            <a:r>
              <a:rPr lang="de-DE" altLang="zh-CN" sz="2000" dirty="0"/>
              <a:t> </a:t>
            </a:r>
            <a:r>
              <a:rPr lang="de-DE" altLang="zh-CN" sz="2000" dirty="0" err="1"/>
              <a:t>level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the</a:t>
            </a:r>
            <a:r>
              <a:rPr lang="de-DE" altLang="zh-CN" sz="2000" dirty="0"/>
              <a:t> so-</a:t>
            </a:r>
            <a:r>
              <a:rPr lang="de-DE" altLang="zh-CN" sz="2000" dirty="0" err="1"/>
              <a:t>called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distribution</a:t>
            </a:r>
            <a:r>
              <a:rPr lang="de-DE" altLang="zh-CN" sz="2000" dirty="0"/>
              <a:t> </a:t>
            </a:r>
            <a:r>
              <a:rPr lang="de-DE" altLang="zh-CN" sz="2000" dirty="0" err="1"/>
              <a:t>management</a:t>
            </a:r>
            <a:r>
              <a:rPr lang="de-DE" altLang="zh-CN" sz="2000" dirty="0"/>
              <a:t> </a:t>
            </a:r>
            <a:r>
              <a:rPr lang="de-DE" altLang="zh-CN" sz="2000" dirty="0" err="1"/>
              <a:t>system</a:t>
            </a:r>
            <a:r>
              <a:rPr lang="de-DE" altLang="zh-CN" sz="2000" dirty="0"/>
              <a:t> (DMS) </a:t>
            </a:r>
          </a:p>
          <a:p>
            <a:pPr lvl="1"/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de-DE" altLang="zh-CN" sz="2000" dirty="0" err="1"/>
              <a:t>data</a:t>
            </a:r>
            <a:r>
              <a:rPr lang="de-DE" altLang="zh-CN" sz="2000" dirty="0"/>
              <a:t> </a:t>
            </a:r>
            <a:r>
              <a:rPr lang="de-DE" altLang="zh-CN" sz="2000" dirty="0" err="1" smtClean="0"/>
              <a:t>risk</a:t>
            </a:r>
            <a:endParaRPr lang="de-DE" altLang="zh-CN" sz="2000" dirty="0"/>
          </a:p>
          <a:p>
            <a:pPr lvl="1"/>
            <a:endParaRPr lang="de-DE" altLang="zh-CN" sz="2000" dirty="0" smtClean="0"/>
          </a:p>
          <a:p>
            <a:pPr>
              <a:buFont typeface="Wingdings" charset="2"/>
              <a:buChar char="n"/>
            </a:pPr>
            <a:r>
              <a:rPr lang="de-DE" altLang="zh-CN" sz="2400" dirty="0" smtClean="0"/>
              <a:t>IDE4L </a:t>
            </a:r>
            <a:r>
              <a:rPr lang="en-US" altLang="zh-CN" sz="2400" dirty="0"/>
              <a:t>a</a:t>
            </a:r>
            <a:r>
              <a:rPr lang="de-DE" altLang="zh-CN" sz="2400" dirty="0" err="1"/>
              <a:t>utomation</a:t>
            </a:r>
            <a:r>
              <a:rPr lang="de-DE" altLang="zh-CN" sz="2400" dirty="0"/>
              <a:t> </a:t>
            </a:r>
            <a:r>
              <a:rPr lang="en-US" altLang="zh-CN" sz="2400" dirty="0"/>
              <a:t>distribution </a:t>
            </a:r>
            <a:r>
              <a:rPr lang="de-DE" altLang="zh-CN" sz="2400" dirty="0" err="1"/>
              <a:t>architecture</a:t>
            </a:r>
            <a:r>
              <a:rPr lang="zh-CN" altLang="en-US" sz="2400" dirty="0" smtClean="0"/>
              <a:t>：</a:t>
            </a:r>
            <a:endParaRPr lang="de-DE" altLang="zh-CN" sz="2400" dirty="0" smtClean="0"/>
          </a:p>
          <a:p>
            <a:pPr lvl="1"/>
            <a:r>
              <a:rPr lang="de-DE" altLang="zh-CN" sz="1800" dirty="0" err="1" smtClean="0"/>
              <a:t>Allocating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intelligence at each </a:t>
            </a:r>
            <a:r>
              <a:rPr lang="de-DE" altLang="zh-CN" sz="1800" dirty="0" err="1"/>
              <a:t>voltage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level</a:t>
            </a:r>
            <a:r>
              <a:rPr lang="de-DE" altLang="zh-CN" sz="1800" dirty="0" smtClean="0"/>
              <a:t>, PSAUs </a:t>
            </a:r>
            <a:r>
              <a:rPr lang="de-DE" altLang="zh-CN" sz="1800" dirty="0" err="1"/>
              <a:t>are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responsible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for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MV </a:t>
            </a:r>
            <a:r>
              <a:rPr lang="de-DE" altLang="zh-CN" sz="1800" dirty="0" err="1"/>
              <a:t>network</a:t>
            </a:r>
            <a:r>
              <a:rPr lang="de-DE" altLang="zh-CN" sz="1800" dirty="0"/>
              <a:t>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SSAUs </a:t>
            </a:r>
            <a:r>
              <a:rPr lang="de-DE" altLang="zh-CN" sz="1800" dirty="0" err="1"/>
              <a:t>address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the</a:t>
            </a:r>
            <a:r>
              <a:rPr lang="de-DE" altLang="zh-CN" sz="1800" dirty="0"/>
              <a:t> </a:t>
            </a:r>
            <a:r>
              <a:rPr lang="de-DE" altLang="zh-CN" sz="1800" dirty="0" err="1"/>
              <a:t>need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related</a:t>
            </a:r>
            <a:r>
              <a:rPr lang="de-DE" altLang="zh-CN" sz="1800" dirty="0"/>
              <a:t>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LV </a:t>
            </a:r>
            <a:r>
              <a:rPr lang="de-DE" altLang="zh-CN" sz="1800" dirty="0" err="1" smtClean="0"/>
              <a:t>network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Reducing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DMS computational and communication burden, thanks to the local data processing </a:t>
            </a:r>
            <a:r>
              <a:rPr lang="de-DE" altLang="zh-CN" sz="1800" dirty="0" err="1"/>
              <a:t>and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control</a:t>
            </a:r>
            <a:endParaRPr lang="de-DE" altLang="zh-CN" sz="1800" dirty="0" smtClean="0"/>
          </a:p>
          <a:p>
            <a:pPr lvl="1"/>
            <a:r>
              <a:rPr lang="de-DE" altLang="zh-CN" sz="1800" dirty="0" err="1" smtClean="0"/>
              <a:t>Maintaining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possibility </a:t>
            </a:r>
            <a:r>
              <a:rPr lang="de-DE" altLang="zh-CN" sz="1800" dirty="0" err="1"/>
              <a:t>to</a:t>
            </a:r>
            <a:r>
              <a:rPr lang="de-DE" altLang="zh-CN" sz="1800" dirty="0"/>
              <a:t> </a:t>
            </a:r>
            <a:r>
              <a:rPr lang="de-DE" altLang="zh-CN" sz="1800" dirty="0" err="1" smtClean="0"/>
              <a:t>coordinate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automation in a hierarchical way </a:t>
            </a:r>
          </a:p>
          <a:p>
            <a:pPr lvl="1"/>
            <a:r>
              <a:rPr lang="de-DE" altLang="zh-CN" sz="1800" dirty="0" smtClean="0">
                <a:solidFill>
                  <a:srgbClr val="FF0000"/>
                </a:solidFill>
              </a:rPr>
              <a:t>A </a:t>
            </a:r>
            <a:r>
              <a:rPr lang="de-DE" altLang="zh-CN" sz="1800" dirty="0">
                <a:solidFill>
                  <a:srgbClr val="FF0000"/>
                </a:solidFill>
              </a:rPr>
              <a:t>proper coordination among the SAUs and with the DMS </a:t>
            </a:r>
            <a:r>
              <a:rPr lang="de-DE" altLang="zh-CN" sz="1800" dirty="0" err="1" smtClean="0"/>
              <a:t>guarantees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effective monitoring and control functionalities within shorter time frames than CA approaches and </a:t>
            </a:r>
            <a:r>
              <a:rPr lang="de-DE" altLang="zh-CN" sz="1800" dirty="0" err="1"/>
              <a:t>with</a:t>
            </a:r>
            <a:r>
              <a:rPr lang="de-DE" altLang="zh-CN" sz="1800" dirty="0"/>
              <a:t> </a:t>
            </a:r>
            <a:r>
              <a:rPr lang="de-DE" altLang="zh-CN" sz="1800" dirty="0" smtClean="0"/>
              <a:t>high</a:t>
            </a:r>
            <a:r>
              <a:rPr lang="en-US" altLang="zh-CN" sz="1800" dirty="0" err="1" smtClean="0"/>
              <a:t>er</a:t>
            </a:r>
            <a:r>
              <a:rPr lang="en-US" altLang="zh-CN" sz="1800" dirty="0" smtClean="0"/>
              <a:t> efficiency</a:t>
            </a:r>
            <a:r>
              <a:rPr lang="de-DE" altLang="zh-CN" sz="1800" dirty="0" smtClean="0"/>
              <a:t> </a:t>
            </a:r>
            <a:r>
              <a:rPr lang="de-DE" altLang="zh-CN" sz="1800" dirty="0" err="1" smtClean="0"/>
              <a:t>than</a:t>
            </a:r>
            <a:r>
              <a:rPr lang="de-DE" altLang="zh-CN" sz="1800" dirty="0" smtClean="0"/>
              <a:t> </a:t>
            </a:r>
            <a:r>
              <a:rPr lang="de-DE" altLang="zh-CN" sz="1800" dirty="0"/>
              <a:t>the fully distributed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15886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Dependability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8383" y="5080000"/>
            <a:ext cx="8359464" cy="1289538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en-US" altLang="zh-CN" sz="2000" dirty="0"/>
              <a:t>For simplicity, in this section, we first assume one substation network equipped with </a:t>
            </a:r>
            <a:r>
              <a:rPr lang="en-US" altLang="zh-CN" sz="2000" dirty="0">
                <a:solidFill>
                  <a:srgbClr val="FF0000"/>
                </a:solidFill>
              </a:rPr>
              <a:t>only 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IED, one PSAU,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/>
              <a:t>server to demonstrate the dependability evaluation procedures</a:t>
            </a:r>
            <a:r>
              <a:rPr lang="en-US" altLang="zh-CN" sz="2000" dirty="0" smtClean="0"/>
              <a:t>.</a:t>
            </a:r>
          </a:p>
          <a:p>
            <a:pPr marL="342900" indent="-342900">
              <a:buFont typeface="Wingdings" charset="2"/>
              <a:buChar char="n"/>
            </a:pPr>
            <a:r>
              <a:rPr lang="en-US" sz="2000" dirty="0" smtClean="0"/>
              <a:t>T</a:t>
            </a:r>
            <a:r>
              <a:rPr lang="en-US" altLang="zh-CN" sz="2000" dirty="0" smtClean="0"/>
              <a:t>hen discuss several approaches to improve the </a:t>
            </a:r>
            <a:r>
              <a:rPr lang="en-US" altLang="zh-CN" sz="2000" dirty="0" err="1" smtClean="0"/>
              <a:t>depenability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61" y="898769"/>
            <a:ext cx="5625124" cy="41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230" y="183077"/>
            <a:ext cx="8406615" cy="543600"/>
          </a:xfrm>
        </p:spPr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smtClean="0"/>
              <a:t>Calculation </a:t>
            </a:r>
            <a:r>
              <a:rPr lang="en-US" altLang="zh-CN" dirty="0"/>
              <a:t>method of </a:t>
            </a:r>
            <a:r>
              <a:rPr lang="en-US" altLang="zh-CN" dirty="0" smtClean="0"/>
              <a:t>dependability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342032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alculation </a:t>
            </a:r>
            <a:r>
              <a:rPr lang="en-US" altLang="zh-CN" sz="2000" dirty="0"/>
              <a:t>method of </a:t>
            </a:r>
            <a:r>
              <a:rPr lang="en-US" altLang="zh-CN" sz="2000" dirty="0" smtClean="0"/>
              <a:t>dependability for both </a:t>
            </a:r>
            <a:r>
              <a:rPr lang="en-US" altLang="zh-CN" sz="2000" dirty="0"/>
              <a:t>steady-state and transient </a:t>
            </a:r>
            <a:r>
              <a:rPr lang="en-US" altLang="zh-CN" sz="2000" dirty="0" smtClean="0"/>
              <a:t>aspects involves </a:t>
            </a:r>
            <a:r>
              <a:rPr lang="en-US" altLang="zh-CN" sz="2000" dirty="0"/>
              <a:t>two steps</a:t>
            </a:r>
            <a:r>
              <a:rPr lang="en-US" altLang="zh-CN" sz="2000" dirty="0" smtClean="0"/>
              <a:t>:</a:t>
            </a:r>
          </a:p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/>
              <a:t>analysis of the equivalent continuous time Markov </a:t>
            </a:r>
            <a:r>
              <a:rPr lang="en-US" altLang="zh-CN" sz="2000" dirty="0" smtClean="0"/>
              <a:t>  chain </a:t>
            </a:r>
          </a:p>
          <a:p>
            <a:pPr lvl="1"/>
            <a:r>
              <a:rPr lang="en-US" altLang="zh-CN" sz="2000" dirty="0" smtClean="0"/>
              <a:t>and </a:t>
            </a:r>
            <a:r>
              <a:rPr lang="en-US" altLang="zh-CN" sz="2000" dirty="0"/>
              <a:t>the computation of </a:t>
            </a:r>
            <a:r>
              <a:rPr lang="en-US" altLang="zh-CN" sz="2000" dirty="0" smtClean="0"/>
              <a:t>dependability</a:t>
            </a:r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/>
              <a:t>There are two equivalent methods to compute the steady- state probability of CTMC. 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Specific mathematical calculations are very complex, fortunately </a:t>
            </a:r>
            <a:r>
              <a:rPr lang="en-US" altLang="zh-CN" sz="2000" dirty="0" smtClean="0"/>
              <a:t>ORIS's </a:t>
            </a:r>
            <a:r>
              <a:rPr lang="en-US" altLang="zh-CN" sz="2000" dirty="0"/>
              <a:t>own performance analysis </a:t>
            </a:r>
            <a:r>
              <a:rPr lang="en-US" altLang="zh-CN" sz="2000" dirty="0" smtClean="0"/>
              <a:t>tools can </a:t>
            </a:r>
            <a:r>
              <a:rPr lang="en-US" altLang="zh-CN" sz="2000" dirty="0"/>
              <a:t>quickly obtain </a:t>
            </a:r>
            <a:r>
              <a:rPr lang="en-US" altLang="zh-CN" sz="2000" dirty="0" smtClean="0"/>
              <a:t>analysis </a:t>
            </a:r>
            <a:r>
              <a:rPr lang="en-US" altLang="zh-CN" sz="2000" dirty="0"/>
              <a:t>results both in data and graph.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endParaRPr lang="de-DE" altLang="zh-CN" sz="2400" dirty="0"/>
          </a:p>
        </p:txBody>
      </p:sp>
      <p:pic>
        <p:nvPicPr>
          <p:cNvPr id="7" name="图片 6" descr="Snip20170714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2" y="3057769"/>
            <a:ext cx="3581400" cy="1778000"/>
          </a:xfrm>
          <a:prstGeom prst="rect">
            <a:avLst/>
          </a:prstGeom>
        </p:spPr>
      </p:pic>
      <p:pic>
        <p:nvPicPr>
          <p:cNvPr id="8" name="图片 7" descr="Snip20170714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92" y="3008921"/>
            <a:ext cx="2731035" cy="932962"/>
          </a:xfrm>
          <a:prstGeom prst="rect">
            <a:avLst/>
          </a:prstGeom>
        </p:spPr>
      </p:pic>
      <p:pic>
        <p:nvPicPr>
          <p:cNvPr id="9" name="图片 8" descr="Snip20170714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1" y="4193931"/>
            <a:ext cx="1651000" cy="482600"/>
          </a:xfrm>
          <a:prstGeom prst="rect">
            <a:avLst/>
          </a:prstGeom>
        </p:spPr>
      </p:pic>
      <p:pic>
        <p:nvPicPr>
          <p:cNvPr id="11" name="图片 10" descr="Snip20170714_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3106616"/>
            <a:ext cx="428585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de-DE" altLang="zh-CN" dirty="0" smtClean="0"/>
              <a:t>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en-US" altLang="zh-CN" dirty="0" err="1" smtClean="0"/>
              <a:t>Centrolized</a:t>
            </a:r>
            <a:r>
              <a:rPr lang="en-US" altLang="zh-CN" dirty="0" smtClean="0"/>
              <a:t> automation(CA)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413306" y="742462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 err="1"/>
              <a:t>Centralized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automation</a:t>
            </a:r>
            <a:r>
              <a:rPr lang="de-DE" altLang="zh-CN" sz="2000" dirty="0" smtClean="0"/>
              <a:t>(</a:t>
            </a:r>
            <a:r>
              <a:rPr lang="de-DE" altLang="zh-CN" sz="2000" dirty="0"/>
              <a:t>CA) </a:t>
            </a:r>
            <a:r>
              <a:rPr lang="de-DE" altLang="zh-CN" sz="2000" dirty="0" err="1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39" y="1554855"/>
            <a:ext cx="6522241" cy="44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br>
              <a:rPr lang="en-US" altLang="zh-CN" dirty="0" smtClean="0"/>
            </a:br>
            <a:r>
              <a:rPr lang="de-DE" altLang="zh-CN" dirty="0" smtClean="0"/>
              <a:t>IDE4L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801075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de-DE" altLang="zh-CN" sz="2000" dirty="0" err="1" smtClean="0"/>
              <a:t>architecture</a:t>
            </a:r>
            <a:endParaRPr lang="de-DE" altLang="zh-CN" sz="2000" dirty="0" smtClean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only </a:t>
            </a:r>
            <a:r>
              <a:rPr lang="en-US" altLang="zh-CN" sz="2000" dirty="0">
                <a:solidFill>
                  <a:srgbClr val="FF0000"/>
                </a:solidFill>
              </a:rPr>
              <a:t>one </a:t>
            </a:r>
            <a:r>
              <a:rPr lang="en-US" altLang="zh-CN" sz="2000" dirty="0" smtClean="0">
                <a:solidFill>
                  <a:srgbClr val="FF0000"/>
                </a:solidFill>
              </a:rPr>
              <a:t>Sensor, one IED</a:t>
            </a:r>
            <a:r>
              <a:rPr lang="en-US" altLang="zh-CN" sz="2000" dirty="0">
                <a:solidFill>
                  <a:srgbClr val="FF0000"/>
                </a:solidFill>
              </a:rPr>
              <a:t>,</a:t>
            </a:r>
            <a:r>
              <a:rPr lang="en-US" altLang="zh-CN" sz="2000" dirty="0" smtClean="0">
                <a:solidFill>
                  <a:srgbClr val="FF0000"/>
                </a:solidFill>
              </a:rPr>
              <a:t>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6" y="1563494"/>
            <a:ext cx="8575229" cy="32347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960"/>
            <a:ext cx="9007231" cy="15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Motivation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400" dirty="0">
                <a:solidFill>
                  <a:prstClr val="black"/>
                </a:solidFill>
              </a:rPr>
              <a:t>With the higher penetration of distributed energy resources (DERs) and increase of the </a:t>
            </a:r>
            <a:r>
              <a:rPr lang="en-US" altLang="zh-CN" sz="2400" smtClean="0">
                <a:solidFill>
                  <a:prstClr val="black"/>
                </a:solidFill>
              </a:rPr>
              <a:t>complexity </a:t>
            </a:r>
            <a:r>
              <a:rPr lang="en-US" altLang="zh-CN" sz="2400" dirty="0"/>
              <a:t>interaction of huge number of actors </a:t>
            </a:r>
            <a:r>
              <a:rPr lang="en-US" altLang="zh-CN" sz="240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smart </a:t>
            </a:r>
            <a:r>
              <a:rPr lang="en-US" altLang="zh-CN" sz="2400" dirty="0" smtClean="0">
                <a:solidFill>
                  <a:prstClr val="black"/>
                </a:solidFill>
              </a:rPr>
              <a:t>grid, </a:t>
            </a:r>
            <a:r>
              <a:rPr lang="en-US" altLang="zh-CN" sz="2400" dirty="0" smtClean="0"/>
              <a:t>Distribution </a:t>
            </a:r>
            <a:r>
              <a:rPr lang="en-US" altLang="zh-CN" sz="2400" dirty="0"/>
              <a:t>Automation (DA) </a:t>
            </a:r>
            <a:r>
              <a:rPr lang="en-US" altLang="zh-CN" sz="2400" dirty="0" smtClean="0"/>
              <a:t>system is </a:t>
            </a:r>
            <a:r>
              <a:rPr lang="en-US" altLang="zh-CN" sz="2400" dirty="0"/>
              <a:t>needed </a:t>
            </a:r>
            <a:r>
              <a:rPr lang="en-US" altLang="zh-CN" sz="2400" dirty="0" smtClean="0"/>
              <a:t>to </a:t>
            </a:r>
            <a:r>
              <a:rPr lang="en-US" altLang="zh-CN" sz="2400" dirty="0"/>
              <a:t>exchange information between relevant </a:t>
            </a:r>
            <a:r>
              <a:rPr lang="en-US" altLang="zh-CN" sz="2400" dirty="0" smtClean="0"/>
              <a:t>actors.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/>
              <a:t>Hierarchical and distributed control approach needs to be applied in </a:t>
            </a:r>
            <a:r>
              <a:rPr lang="en-US" altLang="zh-CN" sz="2400" dirty="0" smtClean="0"/>
              <a:t>DA,</a:t>
            </a:r>
            <a:r>
              <a:rPr lang="en-US" altLang="zh-CN" sz="2400" dirty="0"/>
              <a:t> which introduces the concept of Substation </a:t>
            </a:r>
            <a:r>
              <a:rPr lang="en-US" altLang="zh-CN" sz="2400" dirty="0" smtClean="0"/>
              <a:t>System</a:t>
            </a:r>
            <a:r>
              <a:rPr lang="de-DE" altLang="zh-CN" sz="2400" dirty="0"/>
              <a:t>.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sz="2400" dirty="0" smtClean="0"/>
              <a:t>How to </a:t>
            </a:r>
            <a:r>
              <a:rPr lang="en-US" altLang="zh-CN" sz="2400" dirty="0"/>
              <a:t>abstract distribution automation </a:t>
            </a:r>
            <a:r>
              <a:rPr lang="en-US" altLang="zh-CN" sz="2400" dirty="0" smtClean="0"/>
              <a:t>system </a:t>
            </a:r>
            <a:r>
              <a:rPr lang="en-US" altLang="zh-CN" sz="2400" dirty="0"/>
              <a:t>as an accurate and observable </a:t>
            </a:r>
            <a:r>
              <a:rPr lang="en-US" altLang="zh-CN" sz="2400" dirty="0" smtClean="0"/>
              <a:t>model and then complete the performance analysis play </a:t>
            </a:r>
            <a:r>
              <a:rPr lang="en-US" altLang="zh-CN" sz="2400" dirty="0"/>
              <a:t>significant </a:t>
            </a:r>
            <a:r>
              <a:rPr lang="en-US" altLang="zh-CN" sz="2400" dirty="0" smtClean="0"/>
              <a:t>roles for </a:t>
            </a:r>
            <a:r>
              <a:rPr lang="en-US" altLang="zh-CN" sz="2400" dirty="0"/>
              <a:t>the the </a:t>
            </a:r>
            <a:r>
              <a:rPr lang="en-US" altLang="zh-CN" sz="2400" dirty="0" smtClean="0"/>
              <a:t>further system upgrade.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81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Protection approaches</a:t>
            </a:r>
            <a:br>
              <a:rPr lang="en-US" altLang="zh-CN" dirty="0" smtClean="0"/>
            </a:br>
            <a:r>
              <a:rPr lang="en-US" altLang="zh-CN" dirty="0" smtClean="0"/>
              <a:t>IED separation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96075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two IEDs, 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6" y="1633203"/>
            <a:ext cx="8600995" cy="3212336"/>
          </a:xfrm>
          <a:prstGeom prst="rect">
            <a:avLst/>
          </a:prstGeom>
        </p:spPr>
      </p:pic>
      <p:pic>
        <p:nvPicPr>
          <p:cNvPr id="5" name="图片 4" descr="IED sepa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1146"/>
            <a:ext cx="9144000" cy="15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PSAU 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35152" y="762000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 smtClean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IED,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496433"/>
            <a:ext cx="7704152" cy="3036490"/>
          </a:xfrm>
          <a:prstGeom prst="rect">
            <a:avLst/>
          </a:prstGeom>
        </p:spPr>
      </p:pic>
      <p:pic>
        <p:nvPicPr>
          <p:cNvPr id="5" name="图片 4" descr="PSAU mig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9984"/>
            <a:ext cx="9144000" cy="15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 smtClean="0"/>
              <a:t>IED separation &amp; PSAU </a:t>
            </a:r>
            <a:r>
              <a:rPr lang="en-US" altLang="zh-CN" dirty="0"/>
              <a:t>migration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76536" y="781536"/>
            <a:ext cx="8359464" cy="1074615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PSAU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migration and separated IEDs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</a:t>
            </a:r>
            <a:r>
              <a:rPr lang="en-US" altLang="zh-CN" sz="2000" dirty="0" smtClean="0">
                <a:solidFill>
                  <a:srgbClr val="FF0000"/>
                </a:solidFill>
              </a:rPr>
              <a:t>six IEDs, three PSAUs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7" y="1699846"/>
            <a:ext cx="8809164" cy="3026190"/>
          </a:xfrm>
          <a:prstGeom prst="rect">
            <a:avLst/>
          </a:prstGeom>
        </p:spPr>
      </p:pic>
      <p:pic>
        <p:nvPicPr>
          <p:cNvPr id="6" name="图片 5" descr="IED separation and PSAU mig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8623"/>
            <a:ext cx="9144000" cy="1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 approaches</a:t>
            </a:r>
            <a:br>
              <a:rPr lang="en-US" altLang="zh-CN" dirty="0"/>
            </a:br>
            <a:r>
              <a:rPr lang="en-US" altLang="zh-CN" dirty="0"/>
              <a:t>DMS-backup strategy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7459" y="801077"/>
            <a:ext cx="8359464" cy="742462"/>
          </a:xfrm>
        </p:spPr>
        <p:txBody>
          <a:bodyPr/>
          <a:lstStyle/>
          <a:p>
            <a:pPr marL="342900" indent="-342900">
              <a:buFont typeface="Wingdings" charset="2"/>
              <a:buChar char="n"/>
            </a:pPr>
            <a:r>
              <a:rPr lang="de-DE" altLang="zh-CN" sz="2000" dirty="0"/>
              <a:t>IDE4L </a:t>
            </a:r>
            <a:r>
              <a:rPr lang="en-US" altLang="zh-CN" sz="2000" dirty="0"/>
              <a:t>a</a:t>
            </a:r>
            <a:r>
              <a:rPr lang="de-DE" altLang="zh-CN" sz="2000" dirty="0" err="1"/>
              <a:t>utomation</a:t>
            </a:r>
            <a:r>
              <a:rPr lang="de-DE" altLang="zh-CN" sz="2000" dirty="0"/>
              <a:t> </a:t>
            </a:r>
            <a:r>
              <a:rPr lang="en-US" altLang="zh-CN" sz="2000" dirty="0"/>
              <a:t>distribution </a:t>
            </a:r>
            <a:r>
              <a:rPr lang="de-DE" altLang="zh-CN" sz="2000" dirty="0" err="1" smtClean="0"/>
              <a:t>architecture</a:t>
            </a:r>
            <a:r>
              <a:rPr lang="de-DE" altLang="zh-CN" sz="2000" dirty="0" smtClean="0"/>
              <a:t> </a:t>
            </a:r>
            <a:r>
              <a:rPr lang="de-DE" altLang="zh-CN" sz="2000" dirty="0" err="1" smtClean="0"/>
              <a:t>with</a:t>
            </a:r>
            <a:r>
              <a:rPr lang="de-DE" altLang="zh-CN" sz="2000" dirty="0"/>
              <a:t> </a:t>
            </a:r>
            <a:r>
              <a:rPr lang="en-US" altLang="zh-CN" sz="2000" dirty="0" smtClean="0"/>
              <a:t>DMS-backup strategy</a:t>
            </a:r>
            <a:endParaRPr lang="de-DE" altLang="zh-CN" sz="2000" dirty="0"/>
          </a:p>
          <a:p>
            <a:pPr marL="342900" indent="-342900">
              <a:buFont typeface="Wingdings" charset="2"/>
              <a:buChar char="n"/>
            </a:pPr>
            <a:r>
              <a:rPr lang="en-US" altLang="zh-CN" sz="2000" dirty="0" smtClean="0">
                <a:solidFill>
                  <a:srgbClr val="FF0000"/>
                </a:solidFill>
              </a:rPr>
              <a:t>one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</a:rPr>
              <a:t>ensor</a:t>
            </a:r>
            <a:r>
              <a:rPr lang="en-US" altLang="zh-CN" sz="2000" dirty="0">
                <a:solidFill>
                  <a:srgbClr val="FF0000"/>
                </a:solidFill>
              </a:rPr>
              <a:t>,  one </a:t>
            </a:r>
            <a:r>
              <a:rPr lang="en-US" altLang="zh-CN" sz="2000" dirty="0" smtClean="0">
                <a:solidFill>
                  <a:srgbClr val="FF0000"/>
                </a:solidFill>
              </a:rPr>
              <a:t>IED,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one PSAU </a:t>
            </a:r>
            <a:r>
              <a:rPr lang="en-US" altLang="zh-CN" sz="2000" dirty="0" smtClean="0"/>
              <a:t>and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one DMS </a:t>
            </a:r>
            <a:r>
              <a:rPr lang="en-US" altLang="zh-CN" sz="2000" dirty="0" smtClean="0">
                <a:solidFill>
                  <a:srgbClr val="FF0000"/>
                </a:solidFill>
              </a:rPr>
              <a:t>with Backup strategy</a:t>
            </a:r>
            <a:endParaRPr lang="de-DE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" y="1574587"/>
            <a:ext cx="8209480" cy="3251413"/>
          </a:xfrm>
          <a:prstGeom prst="rect">
            <a:avLst/>
          </a:prstGeom>
        </p:spPr>
      </p:pic>
      <p:pic>
        <p:nvPicPr>
          <p:cNvPr id="5" name="图片 4" descr="DMS ba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4" y="4806462"/>
            <a:ext cx="8530720" cy="13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  <a:r>
              <a:rPr lang="en-US" altLang="zh-CN" dirty="0" smtClean="0"/>
              <a:t>analysis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Summary</a:t>
            </a:r>
            <a:endParaRPr lang="de-DE" altLang="zh-CN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 smtClean="0"/>
              <a:t>Compared with centralized automation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IDE4L significantly improve the reliability of each use case.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functional distinction on IED can significantly improve the reliability of sensor, especially for the CCPC. But the PSAU migration can also play the same role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PSAU </a:t>
            </a:r>
            <a:r>
              <a:rPr lang="en-US" altLang="zh-CN" sz="2000" dirty="0"/>
              <a:t>migration is the most effective means of protection, with a strong protective effect all use cases of IED and PSAU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DMS </a:t>
            </a:r>
            <a:r>
              <a:rPr lang="en-US" altLang="zh-CN" sz="2000" dirty="0"/>
              <a:t>backup strategy is most targeted, for the protection of DMS</a:t>
            </a:r>
            <a:r>
              <a:rPr lang="zh-CN" altLang="en-US" sz="2000" dirty="0"/>
              <a:t>，</a:t>
            </a:r>
            <a:r>
              <a:rPr lang="en-US" altLang="zh-CN" sz="2000" dirty="0"/>
              <a:t>especially  irreplaceable for </a:t>
            </a:r>
            <a:r>
              <a:rPr lang="en-US" altLang="zh-CN" sz="2000" dirty="0" smtClean="0"/>
              <a:t>NDU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75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Conclusion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898768"/>
            <a:ext cx="8348663" cy="5177693"/>
          </a:xfrm>
        </p:spPr>
        <p:txBody>
          <a:bodyPr/>
          <a:lstStyle/>
          <a:p>
            <a:r>
              <a:rPr lang="en-US" altLang="zh-CN" sz="2000" dirty="0"/>
              <a:t>This thesis is a feasibility study on using Petri </a:t>
            </a:r>
            <a:r>
              <a:rPr lang="en-US" altLang="zh-CN" sz="2000" dirty="0" smtClean="0"/>
              <a:t>Net </a:t>
            </a:r>
            <a:r>
              <a:rPr lang="en-US" altLang="zh-CN" sz="2000" dirty="0"/>
              <a:t>theory for </a:t>
            </a:r>
            <a:r>
              <a:rPr lang="en-US" altLang="zh-CN" sz="2000" dirty="0" err="1" smtClean="0"/>
              <a:t>modelling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analyzing </a:t>
            </a:r>
            <a:r>
              <a:rPr lang="en-US" altLang="zh-CN" sz="2000" dirty="0" smtClean="0"/>
              <a:t>the </a:t>
            </a:r>
            <a:r>
              <a:rPr lang="en-US" altLang="zh-CN" sz="2000" dirty="0"/>
              <a:t>distribution automation </a:t>
            </a:r>
            <a:r>
              <a:rPr lang="en-US" altLang="zh-CN" sz="2000" dirty="0" smtClean="0"/>
              <a:t>system</a:t>
            </a:r>
          </a:p>
          <a:p>
            <a:endParaRPr lang="en-US" altLang="zh-CN" sz="2000" dirty="0" smtClean="0"/>
          </a:p>
          <a:p>
            <a:r>
              <a:rPr lang="en-US" altLang="zh-CN" sz="2000" dirty="0"/>
              <a:t>The feasibility and correctness of the proposed method are illustrated by a detailed study of the 6 major use cases at the MV </a:t>
            </a:r>
            <a:r>
              <a:rPr lang="en-US" altLang="zh-CN" sz="2000" dirty="0" smtClean="0"/>
              <a:t>level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of IDE4L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The performance comparison of </a:t>
            </a:r>
            <a:r>
              <a:rPr lang="en-US" altLang="zh-CN" sz="2000" dirty="0"/>
              <a:t>several different architectures verify the advantages and necessity of the IDE4L system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The analysis method can also be implemented in other </a:t>
            </a:r>
            <a:r>
              <a:rPr lang="en-US" altLang="zh-CN" sz="2000" dirty="0" smtClean="0"/>
              <a:t>system architecture.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  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future work can focus on better protection methods for the core </a:t>
            </a:r>
            <a:r>
              <a:rPr lang="en-US" altLang="zh-CN" sz="2000" dirty="0" smtClean="0"/>
              <a:t>components and avoidance of </a:t>
            </a:r>
            <a:r>
              <a:rPr lang="en-US" altLang="zh-CN" sz="2000" dirty="0"/>
              <a:t>the state space explosion problem that may occur in the calculation </a:t>
            </a:r>
            <a:r>
              <a:rPr lang="en-US" altLang="zh-CN" sz="2000" dirty="0" smtClean="0"/>
              <a:t>process</a:t>
            </a:r>
            <a:r>
              <a:rPr lang="de-DE" altLang="zh-CN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247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>
          <a:xfrm>
            <a:off x="312615" y="3946768"/>
            <a:ext cx="4154400" cy="2470431"/>
          </a:xfrm>
        </p:spPr>
        <p:txBody>
          <a:bodyPr/>
          <a:lstStyle/>
          <a:p>
            <a:r>
              <a:rPr lang="de-DE" sz="1600" b="1" dirty="0" err="1" smtClean="0"/>
              <a:t>Contact</a:t>
            </a:r>
            <a:endParaRPr lang="de-DE" sz="1600" b="1" dirty="0"/>
          </a:p>
          <a:p>
            <a:endParaRPr lang="de-DE" dirty="0"/>
          </a:p>
          <a:p>
            <a:r>
              <a:rPr lang="de-DE" dirty="0" smtClean="0"/>
              <a:t>E.ON </a:t>
            </a:r>
            <a:r>
              <a:rPr lang="de-DE" dirty="0" err="1"/>
              <a:t>Energy</a:t>
            </a:r>
            <a:r>
              <a:rPr lang="de-DE" dirty="0"/>
              <a:t> Research </a:t>
            </a:r>
            <a:r>
              <a:rPr lang="de-DE" dirty="0" smtClean="0"/>
              <a:t>Center</a:t>
            </a:r>
          </a:p>
          <a:p>
            <a:r>
              <a:rPr lang="de-DE" dirty="0" err="1" smtClean="0"/>
              <a:t>Mathieustraße</a:t>
            </a:r>
            <a:r>
              <a:rPr lang="de-DE" dirty="0" smtClean="0"/>
              <a:t> </a:t>
            </a:r>
            <a:r>
              <a:rPr lang="de-DE" dirty="0"/>
              <a:t>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  <a:p>
            <a:endParaRPr lang="de-DE" dirty="0" smtClean="0"/>
          </a:p>
          <a:p>
            <a:r>
              <a:rPr lang="de-DE" dirty="0" smtClean="0"/>
              <a:t>H</a:t>
            </a:r>
            <a:r>
              <a:rPr lang="en-US" altLang="zh-CN" dirty="0" err="1" smtClean="0"/>
              <a:t>uiyuan</a:t>
            </a:r>
            <a:r>
              <a:rPr lang="en-US" altLang="zh-CN" dirty="0" smtClean="0"/>
              <a:t> Xiao</a:t>
            </a:r>
            <a:endParaRPr lang="de-DE" dirty="0"/>
          </a:p>
          <a:p>
            <a:r>
              <a:rPr lang="de-DE" dirty="0" smtClean="0"/>
              <a:t>T </a:t>
            </a:r>
            <a:r>
              <a:rPr lang="de-DE" dirty="0"/>
              <a:t>+49 </a:t>
            </a:r>
            <a:r>
              <a:rPr lang="en-US" altLang="zh-CN" dirty="0" smtClean="0"/>
              <a:t>17681596277</a:t>
            </a:r>
          </a:p>
          <a:p>
            <a:r>
              <a:rPr lang="de-DE" dirty="0" smtClean="0">
                <a:hlinkClick r:id="rId2"/>
              </a:rPr>
              <a:t>H</a:t>
            </a:r>
            <a:r>
              <a:rPr lang="en-US" altLang="zh-CN" dirty="0" smtClean="0">
                <a:hlinkClick r:id="rId2"/>
              </a:rPr>
              <a:t>uiyuan</a:t>
            </a:r>
            <a:r>
              <a:rPr lang="de-DE" altLang="zh-CN" dirty="0" smtClean="0">
                <a:hlinkClick r:id="rId2"/>
              </a:rPr>
              <a:t>.X</a:t>
            </a:r>
            <a:r>
              <a:rPr lang="en-US" altLang="zh-CN" dirty="0" smtClean="0">
                <a:hlinkClick r:id="rId2"/>
              </a:rPr>
              <a:t>iao</a:t>
            </a:r>
            <a:r>
              <a:rPr lang="de-DE" dirty="0" smtClean="0">
                <a:hlinkClick r:id="rId2"/>
              </a:rPr>
              <a:t>@</a:t>
            </a:r>
            <a:r>
              <a:rPr lang="de-DE" dirty="0">
                <a:hlinkClick r:id="rId2"/>
              </a:rPr>
              <a:t>eonerc.rwth-aachen.de</a:t>
            </a:r>
            <a:endParaRPr lang="de-DE" dirty="0"/>
          </a:p>
          <a:p>
            <a:endParaRPr lang="de-DE" dirty="0"/>
          </a:p>
        </p:txBody>
      </p:sp>
      <p:sp>
        <p:nvSpPr>
          <p:cNvPr id="3" name="文本框 2"/>
          <p:cNvSpPr txBox="1"/>
          <p:nvPr/>
        </p:nvSpPr>
        <p:spPr>
          <a:xfrm>
            <a:off x="1504462" y="2246924"/>
            <a:ext cx="63388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de-DE" altLang="zh-CN" sz="3600" b="1" dirty="0" smtClean="0">
                <a:latin typeface="+mj-lt"/>
              </a:rPr>
              <a:t>T</a:t>
            </a:r>
            <a:r>
              <a:rPr kumimoji="1" lang="en-US" altLang="zh-CN" sz="3600" b="1" dirty="0" smtClean="0">
                <a:latin typeface="+mj-lt"/>
              </a:rPr>
              <a:t>hanks for your attention!</a:t>
            </a:r>
          </a:p>
          <a:p>
            <a:pPr algn="ctr"/>
            <a:r>
              <a:rPr kumimoji="1" lang="de-DE" altLang="zh-CN" sz="3600" b="1" dirty="0" smtClean="0">
                <a:latin typeface="+mj-lt"/>
              </a:rPr>
              <a:t>A</a:t>
            </a:r>
            <a:r>
              <a:rPr kumimoji="1" lang="en-US" altLang="zh-CN" sz="3600" b="1" dirty="0" err="1" smtClean="0">
                <a:latin typeface="+mj-lt"/>
              </a:rPr>
              <a:t>ny</a:t>
            </a:r>
            <a:r>
              <a:rPr kumimoji="1" lang="en-US" altLang="zh-CN" sz="3600" b="1" dirty="0" smtClean="0">
                <a:latin typeface="+mj-lt"/>
              </a:rPr>
              <a:t> question</a:t>
            </a:r>
            <a:r>
              <a:rPr kumimoji="1" lang="de-DE" altLang="zh-CN" sz="3600" b="1" dirty="0" smtClean="0">
                <a:latin typeface="+mj-lt"/>
              </a:rPr>
              <a:t>?</a:t>
            </a:r>
            <a:endParaRPr kumimoji="1" lang="zh-CN" altLang="en-US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6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One sentence introduction</a:t>
            </a:r>
            <a:endParaRPr lang="de-DE" sz="28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937846"/>
            <a:ext cx="8433329" cy="5225353"/>
          </a:xfrm>
        </p:spPr>
        <p:txBody>
          <a:bodyPr/>
          <a:lstStyle/>
          <a:p>
            <a:r>
              <a:rPr lang="en-US" altLang="zh-CN" sz="2800" dirty="0" smtClean="0"/>
              <a:t>The objective of present thesis is to </a:t>
            </a:r>
          </a:p>
          <a:p>
            <a:pPr lvl="1"/>
            <a:r>
              <a:rPr lang="en-US" altLang="zh-CN" sz="2400" dirty="0" smtClean="0"/>
              <a:t>employ </a:t>
            </a:r>
            <a:r>
              <a:rPr lang="en-US" altLang="zh-CN" sz="2400" u="sng" dirty="0" smtClean="0"/>
              <a:t>different types of Petri Nets</a:t>
            </a:r>
            <a:r>
              <a:rPr lang="en-US" altLang="zh-CN" sz="2400" dirty="0" smtClean="0"/>
              <a:t> (SCPN,STPN) </a:t>
            </a:r>
          </a:p>
          <a:p>
            <a:pPr lvl="1"/>
            <a:r>
              <a:rPr lang="en-US" altLang="zh-CN" sz="2400" dirty="0" smtClean="0"/>
              <a:t>with </a:t>
            </a:r>
            <a:r>
              <a:rPr lang="en-US" altLang="zh-CN" sz="2400" u="sng" dirty="0" smtClean="0"/>
              <a:t>different tools </a:t>
            </a:r>
            <a:r>
              <a:rPr lang="en-US" altLang="zh-CN" sz="2400" dirty="0" smtClean="0"/>
              <a:t>(PIPE, ORIS) </a:t>
            </a:r>
          </a:p>
          <a:p>
            <a:pPr lvl="1"/>
            <a:r>
              <a:rPr lang="en-US" altLang="zh-CN" sz="2400" dirty="0" smtClean="0"/>
              <a:t>in </a:t>
            </a:r>
            <a:r>
              <a:rPr lang="en-US" altLang="zh-CN" sz="2400" u="sng" dirty="0" smtClean="0"/>
              <a:t>different layers </a:t>
            </a:r>
            <a:r>
              <a:rPr lang="en-US" altLang="zh-CN" sz="2400" dirty="0" smtClean="0"/>
              <a:t>(function layer, component layer)</a:t>
            </a:r>
          </a:p>
          <a:p>
            <a:pPr lvl="1"/>
            <a:r>
              <a:rPr lang="en-US" altLang="zh-CN" sz="2400" dirty="0" smtClean="0"/>
              <a:t>for </a:t>
            </a:r>
            <a:r>
              <a:rPr lang="en-US" altLang="zh-CN" sz="2400" u="sng" dirty="0" smtClean="0"/>
              <a:t>performance analysis</a:t>
            </a:r>
            <a:r>
              <a:rPr lang="en-US" altLang="zh-CN" sz="2400" dirty="0" smtClean="0"/>
              <a:t>(survivability, dependability)</a:t>
            </a:r>
          </a:p>
          <a:p>
            <a:pPr lvl="1"/>
            <a:r>
              <a:rPr lang="en-US" altLang="zh-CN" sz="2400" dirty="0" smtClean="0"/>
              <a:t> of </a:t>
            </a:r>
            <a:r>
              <a:rPr lang="en-US" altLang="zh-CN" sz="2400" u="sng" dirty="0" smtClean="0"/>
              <a:t>different distribution automation systems </a:t>
            </a:r>
          </a:p>
          <a:p>
            <a:pPr marL="216100" lvl="1" indent="0">
              <a:buNone/>
            </a:pPr>
            <a:r>
              <a:rPr lang="en-US" altLang="zh-CN" sz="2400" dirty="0" smtClean="0"/>
              <a:t>       (</a:t>
            </a:r>
            <a:r>
              <a:rPr lang="de-DE" altLang="zh-CN" sz="2400" dirty="0" err="1" smtClean="0"/>
              <a:t>Centralized</a:t>
            </a:r>
            <a:r>
              <a:rPr lang="de-DE" altLang="zh-CN" sz="2400" dirty="0" smtClean="0"/>
              <a:t> A</a:t>
            </a:r>
            <a:r>
              <a:rPr lang="en-US" altLang="zh-CN" sz="2400" dirty="0" err="1" smtClean="0"/>
              <a:t>utomation</a:t>
            </a:r>
            <a:r>
              <a:rPr lang="de-DE" altLang="zh-CN" sz="2400" dirty="0" smtClean="0"/>
              <a:t> </a:t>
            </a:r>
            <a:r>
              <a:rPr lang="en-US" altLang="zh-CN" sz="2400" dirty="0" err="1" smtClean="0"/>
              <a:t>vs</a:t>
            </a:r>
            <a:r>
              <a:rPr lang="en-US" altLang="zh-CN" sz="2400" dirty="0" smtClean="0"/>
              <a:t> IDE4L)</a:t>
            </a:r>
          </a:p>
          <a:p>
            <a:pPr lvl="1">
              <a:buClr>
                <a:srgbClr val="DD402D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with </a:t>
            </a:r>
            <a:r>
              <a:rPr lang="en-US" altLang="zh-CN" sz="2400" u="sng" dirty="0">
                <a:solidFill>
                  <a:prstClr val="black"/>
                </a:solidFill>
              </a:rPr>
              <a:t>different protection </a:t>
            </a:r>
            <a:r>
              <a:rPr lang="en-US" altLang="zh-CN" sz="2400" u="sng" dirty="0" smtClean="0">
                <a:solidFill>
                  <a:prstClr val="black"/>
                </a:solidFill>
              </a:rPr>
              <a:t>approaches</a:t>
            </a:r>
            <a:endParaRPr lang="en-US" altLang="zh-CN" sz="2400" u="sng" dirty="0" smtClean="0"/>
          </a:p>
          <a:p>
            <a:pPr lvl="1">
              <a:buClr>
                <a:srgbClr val="DD402D"/>
              </a:buClr>
            </a:pPr>
            <a:r>
              <a:rPr lang="en-US" altLang="zh-CN" sz="2400" dirty="0" smtClean="0">
                <a:solidFill>
                  <a:prstClr val="black"/>
                </a:solidFill>
              </a:rPr>
              <a:t>in </a:t>
            </a:r>
            <a:r>
              <a:rPr lang="en-US" altLang="zh-CN" sz="2400" dirty="0">
                <a:solidFill>
                  <a:prstClr val="black"/>
                </a:solidFill>
              </a:rPr>
              <a:t>Medium voltage </a:t>
            </a:r>
            <a:r>
              <a:rPr lang="en-US" altLang="zh-CN" sz="2400" dirty="0" smtClean="0">
                <a:solidFill>
                  <a:prstClr val="black"/>
                </a:solidFill>
              </a:rPr>
              <a:t>level</a:t>
            </a:r>
          </a:p>
          <a:p>
            <a:pPr marL="2161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54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1067" y="177866"/>
            <a:ext cx="8568000" cy="543600"/>
          </a:xfrm>
        </p:spPr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Basis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7" y="871200"/>
            <a:ext cx="9110663" cy="5400646"/>
          </a:xfrm>
        </p:spPr>
        <p:txBody>
          <a:bodyPr/>
          <a:lstStyle/>
          <a:p>
            <a:r>
              <a:rPr lang="en-US" altLang="zh-CN" sz="2000" dirty="0"/>
              <a:t>Petri net is a  visual graphical  mathematical modelling language to model static structure and dynamic change of Discrete Event Dynamic System (DEDS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It </a:t>
            </a:r>
            <a:r>
              <a:rPr lang="en-US" altLang="zh-CN" sz="2000" dirty="0"/>
              <a:t>is a structured description tool which is able to represent synchrony, synchronisation, and parallel logical relationships</a:t>
            </a:r>
            <a:r>
              <a:rPr lang="en-US" altLang="zh-CN" sz="2000" dirty="0" smtClean="0"/>
              <a:t>.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Place </a:t>
            </a:r>
            <a:r>
              <a:rPr lang="en-US" altLang="zh-CN" sz="2000" dirty="0">
                <a:solidFill>
                  <a:srgbClr val="000000"/>
                </a:solidFill>
              </a:rPr>
              <a:t>: a </a:t>
            </a:r>
            <a:r>
              <a:rPr lang="en-US" altLang="zh-CN" sz="2000" dirty="0" smtClean="0">
                <a:solidFill>
                  <a:srgbClr val="000000"/>
                </a:solidFill>
              </a:rPr>
              <a:t>circle (</a:t>
            </a:r>
            <a:r>
              <a:rPr lang="en-US" altLang="zh-CN" sz="2000" dirty="0">
                <a:solidFill>
                  <a:srgbClr val="000000"/>
                </a:solidFill>
              </a:rPr>
              <a:t>P0,P1,92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Transition: a </a:t>
            </a:r>
            <a:r>
              <a:rPr lang="en-US" altLang="zh-CN" sz="2000" dirty="0" smtClean="0">
                <a:solidFill>
                  <a:srgbClr val="000000"/>
                </a:solidFill>
              </a:rPr>
              <a:t>rectangle (</a:t>
            </a:r>
            <a:r>
              <a:rPr lang="en-US" altLang="zh-CN" sz="2000" dirty="0">
                <a:solidFill>
                  <a:srgbClr val="000000"/>
                </a:solidFill>
              </a:rPr>
              <a:t>T0,T2)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Arc: a tangential arc between the place and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transition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Token</a:t>
            </a:r>
            <a:r>
              <a:rPr lang="en-US" altLang="zh-CN" sz="2000" dirty="0">
                <a:solidFill>
                  <a:srgbClr val="000000"/>
                </a:solidFill>
              </a:rPr>
              <a:t>: a dynamic object in the </a:t>
            </a:r>
            <a:r>
              <a:rPr lang="en-US" altLang="zh-CN" sz="2000" dirty="0" smtClean="0">
                <a:solidFill>
                  <a:srgbClr val="000000"/>
                </a:solidFill>
              </a:rPr>
              <a:t>place (</a:t>
            </a:r>
            <a:r>
              <a:rPr lang="en-US" altLang="zh-CN" sz="2000" dirty="0">
                <a:solidFill>
                  <a:srgbClr val="000000"/>
                </a:solidFill>
              </a:rPr>
              <a:t>represented by a dot in the place P) that can be moved from one place to another</a:t>
            </a: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TimesNewRomanPSMT"/>
            </a:endParaRP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216000" lvl="1" indent="-216000" algn="just" defTabSz="216000">
              <a:buSzPct val="115000"/>
              <a:buFont typeface="Arial" panose="020B0604020202020204" pitchFamily="34" charset="0"/>
              <a:buChar char="•"/>
              <a:tabLst>
                <a:tab pos="216000" algn="l"/>
              </a:tabLst>
            </a:pPr>
            <a:endParaRPr lang="en-US" altLang="zh-CN" sz="2000" dirty="0"/>
          </a:p>
        </p:txBody>
      </p:sp>
      <p:pic>
        <p:nvPicPr>
          <p:cNvPr id="7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72" y="2681056"/>
            <a:ext cx="6723063" cy="1295672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Properties and logic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6265076" y="6056175"/>
            <a:ext cx="2664000" cy="500400"/>
          </a:xfrm>
        </p:spPr>
        <p:txBody>
          <a:bodyPr/>
          <a:lstStyle/>
          <a:p>
            <a:r>
              <a:rPr lang="en-US" altLang="zh-CN" dirty="0"/>
              <a:t>Basic logic connections represented by Petri Net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z="2000" dirty="0"/>
              <a:t>Properties 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Reachability</a:t>
            </a:r>
          </a:p>
          <a:p>
            <a:pPr lvl="1"/>
            <a:r>
              <a:rPr lang="en-US" altLang="zh-CN" sz="1800" dirty="0" err="1" smtClean="0"/>
              <a:t>Boundness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safety</a:t>
            </a:r>
          </a:p>
          <a:p>
            <a:pPr lvl="1"/>
            <a:r>
              <a:rPr lang="en-US" altLang="zh-CN" sz="1800" dirty="0" err="1"/>
              <a:t>Liveness</a:t>
            </a:r>
            <a:endParaRPr lang="en-US" altLang="zh-CN" sz="1800" dirty="0"/>
          </a:p>
          <a:p>
            <a:pPr lvl="1"/>
            <a:r>
              <a:rPr lang="en-US" altLang="zh-CN" sz="1800" dirty="0"/>
              <a:t>Reversibility and home </a:t>
            </a:r>
            <a:r>
              <a:rPr lang="en-US" altLang="zh-CN" sz="1800" dirty="0" smtClean="0"/>
              <a:t>state</a:t>
            </a:r>
          </a:p>
          <a:p>
            <a:pPr marL="0"/>
            <a:r>
              <a:rPr lang="en-US" altLang="zh-CN" sz="2000" dirty="0"/>
              <a:t>Basic logic connections </a:t>
            </a:r>
            <a:endParaRPr lang="de-DE" altLang="zh-CN" sz="2000" dirty="0"/>
          </a:p>
          <a:p>
            <a:endParaRPr lang="en-US" altLang="zh-CN" dirty="0" smtClean="0"/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占位符 5" descr="Snip20170624_7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43" b="-56943"/>
          <a:stretch>
            <a:fillRect/>
          </a:stretch>
        </p:blipFill>
        <p:spPr>
          <a:xfrm>
            <a:off x="3223847" y="572485"/>
            <a:ext cx="4747846" cy="7529413"/>
          </a:xfrm>
        </p:spPr>
      </p:pic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dirty="0" smtClean="0"/>
              <a:t>T</a:t>
            </a:r>
            <a:r>
              <a:rPr lang="en-US" altLang="zh-CN" dirty="0" smtClean="0"/>
              <a:t>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04894" y="5235003"/>
            <a:ext cx="8769773" cy="1095459"/>
          </a:xfrm>
        </p:spPr>
        <p:txBody>
          <a:bodyPr/>
          <a:lstStyle/>
          <a:p>
            <a:pPr marL="285750" indent="-285750">
              <a:buFont typeface="Wingdings" charset="2"/>
              <a:buChar char="n"/>
            </a:pPr>
            <a:r>
              <a:rPr lang="en-US" altLang="zh-CN" sz="1600" dirty="0"/>
              <a:t>The different </a:t>
            </a:r>
            <a:r>
              <a:rPr lang="en-US" altLang="zh-CN" sz="1600" dirty="0" smtClean="0"/>
              <a:t>focusing aspects and </a:t>
            </a:r>
            <a:r>
              <a:rPr lang="en-US" altLang="zh-CN" sz="1600" dirty="0"/>
              <a:t>different analysis needs of use cases should be combined with the corresponding tool characteristics and personal preferences to complete the tool selection. </a:t>
            </a:r>
            <a:endParaRPr lang="en-US" altLang="zh-CN" sz="1600" dirty="0" smtClean="0"/>
          </a:p>
          <a:p>
            <a:pPr marL="285750" indent="-285750">
              <a:buFont typeface="Wingdings" charset="2"/>
              <a:buChar char="n"/>
            </a:pPr>
            <a:r>
              <a:rPr lang="en-US" altLang="zh-CN" sz="1600" dirty="0" smtClean="0"/>
              <a:t>We choose</a:t>
            </a:r>
            <a:r>
              <a:rPr lang="en-US" altLang="zh-CN" sz="1600" dirty="0" smtClean="0">
                <a:solidFill>
                  <a:srgbClr val="FF0000"/>
                </a:solidFill>
              </a:rPr>
              <a:t> PIPE </a:t>
            </a:r>
            <a:r>
              <a:rPr lang="en-US" altLang="zh-CN" sz="1600" dirty="0" smtClean="0"/>
              <a:t>and</a:t>
            </a:r>
            <a:r>
              <a:rPr lang="en-US" altLang="zh-CN" sz="1600" dirty="0" smtClean="0">
                <a:solidFill>
                  <a:srgbClr val="FF0000"/>
                </a:solidFill>
              </a:rPr>
              <a:t> ORIS </a:t>
            </a:r>
            <a:r>
              <a:rPr lang="de-DE" altLang="zh-CN" sz="1600" dirty="0" err="1" smtClean="0"/>
              <a:t>as</a:t>
            </a:r>
            <a:r>
              <a:rPr lang="de-DE" altLang="zh-CN" sz="1600" dirty="0"/>
              <a:t> </a:t>
            </a:r>
            <a:r>
              <a:rPr lang="de-DE" altLang="zh-CN" sz="1600" dirty="0" err="1" smtClean="0"/>
              <a:t>the</a:t>
            </a:r>
            <a:r>
              <a:rPr lang="de-DE" altLang="zh-CN" sz="1600" dirty="0" smtClean="0"/>
              <a:t> </a:t>
            </a:r>
            <a:r>
              <a:rPr lang="en-US" altLang="zh-CN" sz="1600" dirty="0" smtClean="0"/>
              <a:t>simulation tool</a:t>
            </a:r>
            <a:r>
              <a:rPr lang="de-DE" altLang="zh-CN" sz="1600" dirty="0"/>
              <a:t>.</a:t>
            </a:r>
            <a:endParaRPr lang="en-US" altLang="zh-CN" sz="1600" dirty="0" smtClean="0"/>
          </a:p>
          <a:p>
            <a:endParaRPr lang="de-DE" sz="1600" dirty="0"/>
          </a:p>
        </p:txBody>
      </p:sp>
      <p:pic>
        <p:nvPicPr>
          <p:cNvPr id="4" name="图片 3" descr="Snip20170716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8" y="789876"/>
            <a:ext cx="5236307" cy="44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etri Nets</a:t>
            </a:r>
            <a:br>
              <a:rPr lang="en-US" altLang="zh-CN" dirty="0" smtClean="0"/>
            </a:br>
            <a:r>
              <a:rPr lang="en-US" altLang="zh-CN" dirty="0" smtClean="0"/>
              <a:t>Types and characteristics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8" y="871200"/>
            <a:ext cx="8290047" cy="5292000"/>
          </a:xfrm>
        </p:spPr>
        <p:txBody>
          <a:bodyPr/>
          <a:lstStyle/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Petri net extensions</a:t>
            </a:r>
          </a:p>
          <a:p>
            <a:pPr lvl="1"/>
            <a:r>
              <a:rPr lang="en-US" altLang="zh-CN" sz="2000" dirty="0"/>
              <a:t>Vertical extension is from the basic P/T PN to advanced </a:t>
            </a:r>
            <a:r>
              <a:rPr lang="en-US" altLang="zh-CN" sz="2000" dirty="0" smtClean="0"/>
              <a:t>PN</a:t>
            </a:r>
          </a:p>
          <a:p>
            <a:pPr marL="216100" lvl="1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(such as predicate / transition PN, </a:t>
            </a:r>
            <a:r>
              <a:rPr lang="en-US" altLang="zh-CN" sz="2000" dirty="0" smtClean="0"/>
              <a:t>colored </a:t>
            </a:r>
            <a:r>
              <a:rPr lang="en-US" altLang="zh-CN" sz="2000" dirty="0"/>
              <a:t>PN).</a:t>
            </a:r>
          </a:p>
          <a:p>
            <a:pPr lvl="1"/>
            <a:r>
              <a:rPr lang="en-US" altLang="zh-CN" sz="2000" dirty="0"/>
              <a:t>Horizontal extension is from traditional Petri nets to timed Petri nets and stochastic Petri nets. </a:t>
            </a:r>
          </a:p>
          <a:p>
            <a:pPr marL="0" lvl="1" indent="0" defTabSz="216000">
              <a:buSzPct val="115000"/>
              <a:buNone/>
              <a:tabLst>
                <a:tab pos="216000" algn="l"/>
              </a:tabLst>
            </a:pPr>
            <a:endParaRPr lang="en-US" altLang="zh-CN" sz="2000" dirty="0" smtClean="0"/>
          </a:p>
          <a:p>
            <a:pPr marL="216000" lvl="1" indent="-216000" defTabSz="216000"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</a:pPr>
            <a:r>
              <a:rPr lang="en-US" altLang="zh-CN" sz="2000" dirty="0" smtClean="0"/>
              <a:t> </a:t>
            </a:r>
            <a:r>
              <a:rPr lang="en-US" altLang="zh-CN" sz="2000" dirty="0"/>
              <a:t>Stochastic Colour Petri Net (SCPN)  </a:t>
            </a:r>
          </a:p>
          <a:p>
            <a:pPr lvl="1"/>
            <a:r>
              <a:rPr lang="en-US" altLang="zh-CN" sz="2000" dirty="0" smtClean="0"/>
              <a:t>can </a:t>
            </a:r>
            <a:r>
              <a:rPr lang="en-US" altLang="zh-CN" sz="2000" dirty="0"/>
              <a:t>define and identify different tokens in the same place, thus completing a more complex logical network architecture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PIPE is friendly for colored token definition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dirty="0" smtClean="0"/>
              <a:t> Stochastic </a:t>
            </a:r>
            <a:r>
              <a:rPr lang="en-US" altLang="zh-CN" sz="2000" dirty="0"/>
              <a:t>Timed Petri Net (STPN) </a:t>
            </a:r>
          </a:p>
          <a:p>
            <a:pPr lvl="1"/>
            <a:r>
              <a:rPr lang="en-US" altLang="zh-CN" sz="2000" dirty="0"/>
              <a:t>transition may have time </a:t>
            </a:r>
            <a:r>
              <a:rPr lang="en-US" altLang="zh-CN" sz="2000" dirty="0" smtClean="0"/>
              <a:t>delay</a:t>
            </a:r>
          </a:p>
          <a:p>
            <a:pPr lvl="1"/>
            <a:r>
              <a:rPr lang="en-US" altLang="zh-CN" sz="2000" dirty="0" smtClean="0"/>
              <a:t>ORIS has various </a:t>
            </a:r>
            <a:r>
              <a:rPr lang="en-US" altLang="zh-CN" sz="2000" dirty="0" err="1" smtClean="0"/>
              <a:t>funtions</a:t>
            </a:r>
            <a:r>
              <a:rPr lang="en-US" altLang="zh-CN" sz="2000" dirty="0" smtClean="0"/>
              <a:t> for transient and steady-state analysis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marL="2161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9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IDE4L project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Automation </a:t>
            </a:r>
            <a:r>
              <a:rPr lang="en-US" altLang="zh-CN" dirty="0"/>
              <a:t>concept and architecture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954348" y="6357600"/>
            <a:ext cx="3708267" cy="50040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IDE4L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87339" y="2637693"/>
            <a:ext cx="3437995" cy="3595076"/>
          </a:xfrm>
        </p:spPr>
        <p:txBody>
          <a:bodyPr/>
          <a:lstStyle/>
          <a:p>
            <a:r>
              <a:rPr lang="en-US" altLang="zh-CN" dirty="0"/>
              <a:t>The automation architecture development of IDE4L is supported by two main </a:t>
            </a:r>
            <a:r>
              <a:rPr lang="en-US" altLang="zh-CN" dirty="0" smtClean="0"/>
              <a:t>concepts:</a:t>
            </a:r>
            <a:endParaRPr lang="de-DE" dirty="0" smtClean="0"/>
          </a:p>
          <a:p>
            <a:pPr lvl="1"/>
            <a:r>
              <a:rPr lang="en-US" altLang="zh-CN" dirty="0"/>
              <a:t>Use </a:t>
            </a:r>
            <a:r>
              <a:rPr lang="en-US" altLang="zh-CN" dirty="0" smtClean="0"/>
              <a:t>Case (</a:t>
            </a:r>
            <a:r>
              <a:rPr lang="en-US" altLang="zh-CN" dirty="0"/>
              <a:t>UC</a:t>
            </a:r>
            <a:r>
              <a:rPr lang="en-US" altLang="zh-CN" dirty="0" smtClean="0"/>
              <a:t>) Methodology</a:t>
            </a:r>
            <a:endParaRPr lang="en-US" altLang="zh-CN" dirty="0"/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/>
              <a:t>Grid Architecture Model (SGAM) </a:t>
            </a:r>
            <a:r>
              <a:rPr lang="en-US" altLang="zh-CN" dirty="0" smtClean="0"/>
              <a:t>framework </a:t>
            </a:r>
          </a:p>
          <a:p>
            <a:r>
              <a:rPr lang="en-US" altLang="zh-CN" dirty="0" smtClean="0"/>
              <a:t>Characteristics:</a:t>
            </a:r>
            <a:endParaRPr lang="en-US" altLang="zh-CN" dirty="0"/>
          </a:p>
          <a:p>
            <a:pPr lvl="1"/>
            <a:r>
              <a:rPr lang="en-US" altLang="zh-CN" dirty="0" smtClean="0"/>
              <a:t>Hierarchical </a:t>
            </a:r>
            <a:r>
              <a:rPr lang="en-US" altLang="zh-CN" dirty="0"/>
              <a:t>and </a:t>
            </a:r>
            <a:r>
              <a:rPr lang="en-US" altLang="zh-CN" dirty="0" err="1"/>
              <a:t>decentralised</a:t>
            </a:r>
            <a:r>
              <a:rPr lang="en-US" altLang="zh-CN" dirty="0"/>
              <a:t> automation </a:t>
            </a:r>
            <a:r>
              <a:rPr lang="en-US" altLang="zh-CN" dirty="0" smtClean="0"/>
              <a:t>architecture </a:t>
            </a:r>
          </a:p>
          <a:p>
            <a:pPr lvl="1"/>
            <a:r>
              <a:rPr lang="en-US" altLang="zh-CN" dirty="0" smtClean="0"/>
              <a:t>Modular </a:t>
            </a:r>
            <a:r>
              <a:rPr lang="en-US" altLang="zh-CN" dirty="0"/>
              <a:t>distributed processing</a:t>
            </a:r>
            <a:r>
              <a:rPr lang="en-US" altLang="zh-CN" dirty="0" smtClean="0"/>
              <a:t>;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Reusable </a:t>
            </a:r>
            <a:r>
              <a:rPr lang="en-US" altLang="zh-CN" dirty="0"/>
              <a:t>procedures.</a:t>
            </a:r>
          </a:p>
          <a:p>
            <a:pPr marL="2161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9" name="图片占位符 8" descr="Comparison between centralized and IDE4L approach..pn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>
          <a:xfrm>
            <a:off x="3963173" y="1495324"/>
            <a:ext cx="4536057" cy="5790412"/>
          </a:xfrm>
        </p:spPr>
      </p:pic>
      <p:sp>
        <p:nvSpPr>
          <p:cNvPr id="6" name="Textplatzhalter 4"/>
          <p:cNvSpPr txBox="1">
            <a:spLocks/>
          </p:cNvSpPr>
          <p:nvPr/>
        </p:nvSpPr>
        <p:spPr>
          <a:xfrm>
            <a:off x="287338" y="793047"/>
            <a:ext cx="8329124" cy="1922798"/>
          </a:xfrm>
          <a:prstGeom prst="rect">
            <a:avLst/>
          </a:prstGeom>
        </p:spPr>
        <p:txBody>
          <a:bodyPr lIns="0" tIns="0" rIns="0" bIns="0"/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15000"/>
              <a:buFont typeface="Arial" panose="020B0604020202020204" pitchFamily="34" charset="0"/>
              <a:buChar char="■"/>
              <a:tabLst>
                <a:tab pos="216000" algn="l"/>
              </a:tabLst>
              <a:defRPr lang="de-DE" sz="18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≡"/>
              <a:tabLst>
                <a:tab pos="432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="/>
              <a:tabLst>
                <a:tab pos="648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Char char="□"/>
              <a:tabLst>
                <a:tab pos="86400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80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130000"/>
              <a:buFont typeface="Symbol" panose="05050102010706020507" pitchFamily="18" charset="2"/>
              <a:buChar char="-"/>
              <a:tabLst>
                <a:tab pos="895350" algn="l"/>
              </a:tabLst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129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151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172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IDE4L (Ideal Grid for All) project is funded by the 7th Framework </a:t>
            </a:r>
            <a:r>
              <a:rPr lang="en-US" altLang="zh-CN" dirty="0" err="1" smtClean="0"/>
              <a:t>Programm</a:t>
            </a:r>
            <a:r>
              <a:rPr lang="en-US" altLang="zh-CN" dirty="0" smtClean="0"/>
              <a:t> of the European Commission from September 2013 to August 2016, with a budget of €8M.</a:t>
            </a:r>
          </a:p>
          <a:p>
            <a:r>
              <a:rPr lang="en-US" altLang="zh-CN" dirty="0" smtClean="0"/>
              <a:t>The aim of the project is to define</a:t>
            </a:r>
            <a:r>
              <a:rPr lang="de-DE" altLang="zh-CN" dirty="0"/>
              <a:t>,</a:t>
            </a:r>
            <a:r>
              <a:rPr lang="en-US" altLang="zh-CN" dirty="0" smtClean="0"/>
              <a:t>design </a:t>
            </a:r>
            <a:r>
              <a:rPr lang="en-US" altLang="zh-CN" dirty="0"/>
              <a:t>and demonstrate “ideal grid for all”, an active distribution network which integrates Renewable Energy Sources (RESs) and new loads, and guarantees the reliability of classical distribution networks. </a:t>
            </a:r>
          </a:p>
        </p:txBody>
      </p:sp>
    </p:spTree>
    <p:extLst>
      <p:ext uri="{BB962C8B-B14F-4D97-AF65-F5344CB8AC3E}">
        <p14:creationId xmlns:p14="http://schemas.microsoft.com/office/powerpoint/2010/main" val="61240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IDE4L project </a:t>
            </a:r>
            <a:br>
              <a:rPr lang="en-US" altLang="zh-CN" dirty="0" smtClean="0"/>
            </a:br>
            <a:r>
              <a:rPr lang="en-US" altLang="zh-CN" dirty="0" smtClean="0"/>
              <a:t>U</a:t>
            </a:r>
            <a:r>
              <a:rPr lang="de-DE" altLang="zh-CN" dirty="0" smtClean="0"/>
              <a:t>se </a:t>
            </a:r>
            <a:r>
              <a:rPr lang="de-DE" altLang="zh-CN" dirty="0" err="1" smtClean="0"/>
              <a:t>case</a:t>
            </a:r>
            <a:r>
              <a:rPr lang="de-DE" altLang="zh-CN" dirty="0" smtClean="0"/>
              <a:t> (UC)</a:t>
            </a:r>
            <a:r>
              <a:rPr lang="en-US" altLang="zh-CN" dirty="0" smtClean="0"/>
              <a:t> Methodology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67798" y="4270892"/>
            <a:ext cx="4401893" cy="965415"/>
          </a:xfrm>
        </p:spPr>
        <p:txBody>
          <a:bodyPr/>
          <a:lstStyle/>
          <a:p>
            <a:r>
              <a:rPr lang="de-DE" altLang="zh-CN" dirty="0" smtClean="0"/>
              <a:t>W</a:t>
            </a:r>
            <a:r>
              <a:rPr lang="en-US" altLang="zh-CN" dirty="0" smtClean="0"/>
              <a:t>e will focus on 6 major monitoring and control use cases in MV level  in following analysis</a:t>
            </a:r>
            <a:endParaRPr lang="en-US" altLang="zh-CN" dirty="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7" y="1380364"/>
            <a:ext cx="3567587" cy="2488058"/>
          </a:xfrm>
        </p:spPr>
      </p:pic>
      <p:pic>
        <p:nvPicPr>
          <p:cNvPr id="4" name="图片 3" descr="Snip20170623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739" y="840154"/>
            <a:ext cx="4466492" cy="54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ACS | E.ON ERC - Content 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A05249B5-ED44-4D6B-ADA1-8F406F3EDA75}"/>
    </a:ext>
  </a:extLst>
</a:theme>
</file>

<file path=ppt/theme/theme2.xml><?xml version="1.0" encoding="utf-8"?>
<a:theme xmlns:a="http://schemas.openxmlformats.org/drawingml/2006/main" name="Folienmaster ACS | E.ON ERC - Title-/Last-slides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2016-05-20-ACS-Folienmaster-en.pptx" id="{5DCF17E3-4A9B-4C69-878E-9851A02816EE}" vid="{D8D17469-2408-494F-BA4B-B64C8C58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Folienmaster-en</Template>
  <TotalTime>417</TotalTime>
  <Words>1361</Words>
  <Application>Microsoft Macintosh PowerPoint</Application>
  <PresentationFormat>全屏显示(4:3)</PresentationFormat>
  <Paragraphs>169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Folienmaster ACS | E.ON ERC - Content slides</vt:lpstr>
      <vt:lpstr>Folienmaster ACS | E.ON ERC - Title-/Last-slides</vt:lpstr>
      <vt:lpstr>A study on the modelling of the distribution automation systems using Petri Nets</vt:lpstr>
      <vt:lpstr>Motivation</vt:lpstr>
      <vt:lpstr>One sentence introduction</vt:lpstr>
      <vt:lpstr>Petri Nets Basis</vt:lpstr>
      <vt:lpstr>Petri Nets Properties and logic</vt:lpstr>
      <vt:lpstr>Petri Nets Tools</vt:lpstr>
      <vt:lpstr>Petri Nets Types and characteristics</vt:lpstr>
      <vt:lpstr>IDE4L project  Automation concept and architecture</vt:lpstr>
      <vt:lpstr>IDE4L project  Use case (UC) Methodology</vt:lpstr>
      <vt:lpstr>IDE4L project  SGAM architecture </vt:lpstr>
      <vt:lpstr>Performance analysis Concepts</vt:lpstr>
      <vt:lpstr>Performance analysis Survivability</vt:lpstr>
      <vt:lpstr>Performance analysis Survivability</vt:lpstr>
      <vt:lpstr>Qualitative analysis Survivability</vt:lpstr>
      <vt:lpstr>Theoretical basis behind results</vt:lpstr>
      <vt:lpstr>Performance analysis Dependability</vt:lpstr>
      <vt:lpstr>Performance analysis Calculation method of dependability</vt:lpstr>
      <vt:lpstr>Performance analysis Centrolized automation(CA)</vt:lpstr>
      <vt:lpstr>Performance analysis IDE4L</vt:lpstr>
      <vt:lpstr>Protection approaches IED separation</vt:lpstr>
      <vt:lpstr>Protection approaches PSAU migration</vt:lpstr>
      <vt:lpstr>Protection approaches IED separation &amp; PSAU migration</vt:lpstr>
      <vt:lpstr>Protection approaches DMS-backup strategy</vt:lpstr>
      <vt:lpstr>Performance analysis Summary</vt:lpstr>
      <vt:lpstr>Conclusion</vt:lpstr>
      <vt:lpstr>PowerPoint 演示文稿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temlate</dc:title>
  <dc:creator>Huiyuan, Xiao</dc:creator>
  <cp:lastModifiedBy>xiao</cp:lastModifiedBy>
  <cp:revision>65</cp:revision>
  <cp:lastPrinted>2015-12-23T08:25:11Z</cp:lastPrinted>
  <dcterms:created xsi:type="dcterms:W3CDTF">2017-04-11T14:01:11Z</dcterms:created>
  <dcterms:modified xsi:type="dcterms:W3CDTF">2017-07-20T08:50:09Z</dcterms:modified>
</cp:coreProperties>
</file>